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7"/>
  </p:notesMasterIdLst>
  <p:handoutMasterIdLst>
    <p:handoutMasterId r:id="rId38"/>
  </p:handoutMasterIdLst>
  <p:sldIdLst>
    <p:sldId id="256" r:id="rId8"/>
    <p:sldId id="273" r:id="rId9"/>
    <p:sldId id="268" r:id="rId10"/>
    <p:sldId id="272" r:id="rId11"/>
    <p:sldId id="290" r:id="rId12"/>
    <p:sldId id="291" r:id="rId13"/>
    <p:sldId id="284" r:id="rId14"/>
    <p:sldId id="279" r:id="rId15"/>
    <p:sldId id="269" r:id="rId16"/>
    <p:sldId id="277" r:id="rId17"/>
    <p:sldId id="258" r:id="rId18"/>
    <p:sldId id="270" r:id="rId19"/>
    <p:sldId id="271" r:id="rId20"/>
    <p:sldId id="276" r:id="rId21"/>
    <p:sldId id="274" r:id="rId22"/>
    <p:sldId id="275" r:id="rId23"/>
    <p:sldId id="285" r:id="rId24"/>
    <p:sldId id="288" r:id="rId25"/>
    <p:sldId id="287" r:id="rId26"/>
    <p:sldId id="278" r:id="rId27"/>
    <p:sldId id="286" r:id="rId28"/>
    <p:sldId id="280" r:id="rId29"/>
    <p:sldId id="281" r:id="rId30"/>
    <p:sldId id="282" r:id="rId31"/>
    <p:sldId id="283" r:id="rId32"/>
    <p:sldId id="262" r:id="rId33"/>
    <p:sldId id="264" r:id="rId34"/>
    <p:sldId id="289" r:id="rId35"/>
    <p:sldId id="266" r:id="rId36"/>
  </p:sldIdLst>
  <p:sldSz cx="9144000" cy="5143500" type="screen16x9"/>
  <p:notesSz cx="6858000" cy="9144000"/>
  <p:defaultTextStyle>
    <a:defPPr>
      <a:defRPr lang="de-D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6ABC57C-9FCD-0B43-B240-95EE5E5DF924}">
          <p14:sldIdLst>
            <p14:sldId id="256"/>
            <p14:sldId id="273"/>
            <p14:sldId id="268"/>
            <p14:sldId id="272"/>
            <p14:sldId id="290"/>
            <p14:sldId id="291"/>
            <p14:sldId id="284"/>
            <p14:sldId id="279"/>
            <p14:sldId id="269"/>
            <p14:sldId id="277"/>
            <p14:sldId id="258"/>
            <p14:sldId id="270"/>
            <p14:sldId id="271"/>
            <p14:sldId id="276"/>
            <p14:sldId id="274"/>
            <p14:sldId id="275"/>
            <p14:sldId id="285"/>
            <p14:sldId id="288"/>
            <p14:sldId id="287"/>
            <p14:sldId id="278"/>
            <p14:sldId id="286"/>
            <p14:sldId id="280"/>
            <p14:sldId id="281"/>
            <p14:sldId id="282"/>
            <p14:sldId id="283"/>
            <p14:sldId id="262"/>
            <p14:sldId id="264"/>
            <p14:sldId id="289"/>
            <p14:sldId id="266"/>
          </p14:sldIdLst>
        </p14:section>
      </p14:sectionLst>
    </p:ext>
    <p:ext uri="{EFAFB233-063F-42B5-8137-9DF3F51BA10A}">
      <p15:sldGuideLst xmlns:p15="http://schemas.microsoft.com/office/powerpoint/2012/main">
        <p15:guide id="1" orient="horz" pos="2432" userDrawn="1">
          <p15:clr>
            <a:srgbClr val="A4A3A4"/>
          </p15:clr>
        </p15:guide>
        <p15:guide id="2" orient="horz" pos="142" userDrawn="1">
          <p15:clr>
            <a:srgbClr val="A4A3A4"/>
          </p15:clr>
        </p15:guide>
        <p15:guide id="3" orient="horz" pos="799" userDrawn="1">
          <p15:clr>
            <a:srgbClr val="A4A3A4"/>
          </p15:clr>
        </p15:guide>
        <p15:guide id="4" orient="horz" pos="1480" userDrawn="1">
          <p15:clr>
            <a:srgbClr val="A4A3A4"/>
          </p15:clr>
        </p15:guide>
        <p15:guide id="5" orient="horz" pos="1593" userDrawn="1">
          <p15:clr>
            <a:srgbClr val="A4A3A4"/>
          </p15:clr>
        </p15:guide>
        <p15:guide id="6" orient="horz" pos="3022" userDrawn="1">
          <p15:clr>
            <a:srgbClr val="A4A3A4"/>
          </p15:clr>
        </p15:guide>
        <p15:guide id="7" orient="horz" pos="3612" userDrawn="1">
          <p15:clr>
            <a:srgbClr val="A4A3A4"/>
          </p15:clr>
        </p15:guide>
        <p15:guide id="8" orient="horz" pos="4178" userDrawn="1">
          <p15:clr>
            <a:srgbClr val="A4A3A4"/>
          </p15:clr>
        </p15:guide>
        <p15:guide id="9" orient="horz" pos="436" userDrawn="1">
          <p15:clr>
            <a:srgbClr val="A4A3A4"/>
          </p15:clr>
        </p15:guide>
        <p15:guide id="10" pos="4747" userDrawn="1">
          <p15:clr>
            <a:srgbClr val="A4A3A4"/>
          </p15:clr>
        </p15:guide>
        <p15:guide id="11" pos="211" userDrawn="1">
          <p15:clr>
            <a:srgbClr val="A4A3A4"/>
          </p15:clr>
        </p15:guide>
        <p15:guide id="12" pos="937" userDrawn="1">
          <p15:clr>
            <a:srgbClr val="A4A3A4"/>
          </p15:clr>
        </p15:guide>
        <p15:guide id="13" pos="2479" userDrawn="1">
          <p15:clr>
            <a:srgbClr val="A4A3A4"/>
          </p15:clr>
        </p15:guide>
        <p15:guide id="14" pos="1753" userDrawn="1">
          <p15:clr>
            <a:srgbClr val="A4A3A4"/>
          </p15:clr>
        </p15:guide>
        <p15:guide id="15" pos="3235" userDrawn="1">
          <p15:clr>
            <a:srgbClr val="A4A3A4"/>
          </p15:clr>
        </p15:guide>
        <p15:guide id="16" pos="3991" userDrawn="1">
          <p15:clr>
            <a:srgbClr val="A4A3A4"/>
          </p15:clr>
        </p15:guide>
        <p15:guide id="17" pos="5533" userDrawn="1">
          <p15:clr>
            <a:srgbClr val="A4A3A4"/>
          </p15:clr>
        </p15:guide>
        <p15:guide id="18" pos="6289" userDrawn="1">
          <p15:clr>
            <a:srgbClr val="A4A3A4"/>
          </p15:clr>
        </p15:guide>
        <p15:guide id="19" pos="7015" userDrawn="1">
          <p15:clr>
            <a:srgbClr val="A4A3A4"/>
          </p15:clr>
        </p15:guide>
        <p15:guide id="20" pos="7469" userDrawn="1">
          <p15:clr>
            <a:srgbClr val="A4A3A4"/>
          </p15:clr>
        </p15:guide>
        <p15:guide id="21" pos="3999">
          <p15:clr>
            <a:srgbClr val="A4A3A4"/>
          </p15:clr>
        </p15:guide>
        <p15:guide id="22" orient="horz" pos="3001">
          <p15:clr>
            <a:srgbClr val="A4A3A4"/>
          </p15:clr>
        </p15:guide>
        <p15:guide id="23" orient="horz" pos="935">
          <p15:clr>
            <a:srgbClr val="A4A3A4"/>
          </p15:clr>
        </p15:guide>
        <p15:guide id="24" orient="horz" pos="239">
          <p15:clr>
            <a:srgbClr val="A4A3A4"/>
          </p15:clr>
        </p15:guide>
        <p15:guide id="25" orient="horz" pos="476">
          <p15:clr>
            <a:srgbClr val="A4A3A4"/>
          </p15:clr>
        </p15:guide>
        <p15:guide id="26" pos="5521">
          <p15:clr>
            <a:srgbClr val="A4A3A4"/>
          </p15:clr>
        </p15:guide>
        <p15:guide id="27" pos="4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ur Speth" initials="AS" lastIdx="2" clrIdx="0">
    <p:extLst>
      <p:ext uri="{19B8F6BF-5375-455C-9EA6-DF929625EA0E}">
        <p15:presenceInfo xmlns:p15="http://schemas.microsoft.com/office/powerpoint/2012/main" userId="6c55c36d006931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1980"/>
    <a:srgbClr val="EA3C00"/>
    <a:srgbClr val="7FBA00"/>
    <a:srgbClr val="002050"/>
    <a:srgbClr val="00BCF2"/>
    <a:srgbClr val="4E4E4E"/>
    <a:srgbClr val="00D8CC"/>
    <a:srgbClr val="67217A"/>
    <a:srgbClr val="2687C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75733" autoAdjust="0"/>
  </p:normalViewPr>
  <p:slideViewPr>
    <p:cSldViewPr showGuides="1">
      <p:cViewPr varScale="1">
        <p:scale>
          <a:sx n="95" d="100"/>
          <a:sy n="95" d="100"/>
        </p:scale>
        <p:origin x="676" y="72"/>
      </p:cViewPr>
      <p:guideLst>
        <p:guide orient="horz" pos="2432"/>
        <p:guide orient="horz" pos="142"/>
        <p:guide orient="horz" pos="799"/>
        <p:guide orient="horz" pos="1480"/>
        <p:guide orient="horz" pos="1593"/>
        <p:guide orient="horz" pos="3022"/>
        <p:guide orient="horz" pos="3612"/>
        <p:guide orient="horz" pos="4178"/>
        <p:guide orient="horz" pos="436"/>
        <p:guide pos="4747"/>
        <p:guide pos="211"/>
        <p:guide pos="937"/>
        <p:guide pos="2479"/>
        <p:guide pos="1753"/>
        <p:guide pos="3235"/>
        <p:guide pos="3991"/>
        <p:guide pos="5533"/>
        <p:guide pos="6289"/>
        <p:guide pos="7015"/>
        <p:guide pos="7469"/>
        <p:guide pos="3999"/>
        <p:guide orient="horz" pos="3001"/>
        <p:guide orient="horz" pos="935"/>
        <p:guide orient="horz" pos="239"/>
        <p:guide orient="horz" pos="476"/>
        <p:guide pos="5521"/>
        <p:guide pos="4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0"/>
    </p:cViewPr>
  </p:sorterViewPr>
  <p:notesViewPr>
    <p:cSldViewPr>
      <p:cViewPr varScale="1">
        <p:scale>
          <a:sx n="150" d="100"/>
          <a:sy n="150" d="100"/>
        </p:scale>
        <p:origin x="-683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16T11:08:34.306"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2-16T11:08:34.306" idx="1">
    <p:pos x="10" y="10"/>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2-16T11:10:36.147" idx="2">
    <p:pos x="10" y="10"/>
    <p:text>Was ist, wenn wir hier zwei Thesen aufstellen? Welchen Mehrwert hat ein Feature, das wir nicht rechtzeitig oder in einer brauchbaren Qualität zum Kunden liefern? Welchen Mehrwert hat ein Feature das vom Kunden nicht genutzt wird. Da setzt Releae Management und Application Insights an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3AEDB5-317B-4C57-AE3F-E8D5D43BC4BD}" type="datetimeFigureOut">
              <a:rPr lang="de-DE" smtClean="0"/>
              <a:t>16.02.2015</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8B1CF9-37D8-4B8A-BC08-A40A4A9E61A0}" type="slidenum">
              <a:rPr lang="de-DE" smtClean="0"/>
              <a:t>‹#›</a:t>
            </a:fld>
            <a:endParaRPr lang="de-DE"/>
          </a:p>
        </p:txBody>
      </p:sp>
    </p:spTree>
    <p:extLst>
      <p:ext uri="{BB962C8B-B14F-4D97-AF65-F5344CB8AC3E}">
        <p14:creationId xmlns:p14="http://schemas.microsoft.com/office/powerpoint/2010/main" val="595140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35F15-A15C-4B80-86F9-2B075ABD24A3}" type="datetimeFigureOut">
              <a:rPr lang="de-DE" smtClean="0"/>
              <a:t>16.02.2015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DC45D-709B-4673-8C39-456CA6929816}" type="slidenum">
              <a:rPr lang="de-DE" smtClean="0"/>
              <a:t>‹#›</a:t>
            </a:fld>
            <a:endParaRPr lang="de-DE"/>
          </a:p>
        </p:txBody>
      </p:sp>
    </p:spTree>
    <p:extLst>
      <p:ext uri="{BB962C8B-B14F-4D97-AF65-F5344CB8AC3E}">
        <p14:creationId xmlns:p14="http://schemas.microsoft.com/office/powerpoint/2010/main" val="30833799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19DC45D-709B-4673-8C39-456CA6929816}" type="slidenum">
              <a:rPr lang="de-DE" smtClean="0"/>
              <a:t>1</a:t>
            </a:fld>
            <a:endParaRPr lang="de-DE"/>
          </a:p>
        </p:txBody>
      </p:sp>
    </p:spTree>
    <p:extLst>
      <p:ext uri="{BB962C8B-B14F-4D97-AF65-F5344CB8AC3E}">
        <p14:creationId xmlns:p14="http://schemas.microsoft.com/office/powerpoint/2010/main" val="3525770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In der Realität liefern die Teams tatsächlich</a:t>
            </a:r>
            <a:r>
              <a:rPr lang="de-DE" baseline="0" dirty="0" smtClean="0"/>
              <a:t> in kurzen Zyklen – allerdings sehr oft nur an den </a:t>
            </a:r>
            <a:r>
              <a:rPr lang="de-DE" baseline="0" dirty="0" err="1" smtClean="0"/>
              <a:t>Product</a:t>
            </a:r>
            <a:r>
              <a:rPr lang="de-DE" baseline="0" dirty="0" smtClean="0"/>
              <a:t> </a:t>
            </a:r>
            <a:r>
              <a:rPr lang="de-DE" baseline="0" dirty="0" err="1" smtClean="0"/>
              <a:t>Owner</a:t>
            </a:r>
            <a:r>
              <a:rPr lang="de-DE" baseline="0" dirty="0" smtClean="0"/>
              <a:t>. Einige Teams liefern vielleicht noch an interne Pilot-Anwender. </a:t>
            </a:r>
          </a:p>
          <a:p>
            <a:r>
              <a:rPr lang="de-DE" baseline="0" dirty="0" smtClean="0"/>
              <a:t>Aber die Zyklen mit denen wir an unsere wirklichen Anwender ausliefern, die sind in der Praxis viel länger oft mehrere Monate oder gar über ein Jahr.</a:t>
            </a:r>
          </a:p>
          <a:p>
            <a:r>
              <a:rPr lang="de-DE" baseline="0" dirty="0" smtClean="0"/>
              <a:t>Es muss also irgend etwas geben zwischen dem </a:t>
            </a:r>
            <a:r>
              <a:rPr lang="de-DE" baseline="0" dirty="0" err="1" smtClean="0"/>
              <a:t>Product</a:t>
            </a:r>
            <a:r>
              <a:rPr lang="de-DE" baseline="0" dirty="0" smtClean="0"/>
              <a:t> </a:t>
            </a:r>
            <a:r>
              <a:rPr lang="de-DE" baseline="0" dirty="0" err="1" smtClean="0"/>
              <a:t>Owner</a:t>
            </a:r>
            <a:r>
              <a:rPr lang="de-DE" baseline="0" dirty="0" smtClean="0"/>
              <a:t> und dem Anwender das unsere Release-Zyklen blockiert. </a:t>
            </a:r>
          </a:p>
          <a:p>
            <a:r>
              <a:rPr lang="de-DE" baseline="0" dirty="0" smtClean="0"/>
              <a:t>Was das ist, kann man erkennen wenn man mal für seine eigene Organisation überlegt, wie wäre es, wenn wir das was das Team am Ende des Sprints abliefert tatsächlich an den Endkunden ausliefern?</a:t>
            </a:r>
          </a:p>
          <a:p>
            <a:r>
              <a:rPr lang="de-DE" baseline="0" dirty="0" smtClean="0"/>
              <a:t>Die meisten Organisationen die ich kenne würden das im besten Fall als ein hohes Risiko einstufen, oft wird es für unmöglich gehalten. </a:t>
            </a:r>
          </a:p>
          <a:p>
            <a:r>
              <a:rPr lang="de-DE" baseline="0" dirty="0" smtClean="0"/>
              <a:t>So und jetzt sind wir genau an dem Punkt was </a:t>
            </a:r>
            <a:r>
              <a:rPr lang="de-DE" baseline="0" dirty="0" err="1" smtClean="0"/>
              <a:t>DevOps</a:t>
            </a:r>
            <a:r>
              <a:rPr lang="de-DE" baseline="0" dirty="0" smtClean="0"/>
              <a:t> bedeutet. Wir wollen in kurzen Zyklen unsere Software liefern, z.B. am Ende jedes Sprints oder sogar schon zwischendurch. Evtl. arbeitet das Team nach Kanban und möchte jedes Feature das abgeschlossen ist an den Anwender ausliefern. Und wir wollen den Prozess vom </a:t>
            </a:r>
            <a:r>
              <a:rPr lang="de-DE" baseline="0" dirty="0" err="1" smtClean="0"/>
              <a:t>checkin</a:t>
            </a:r>
            <a:r>
              <a:rPr lang="de-DE" baseline="0" dirty="0" smtClean="0"/>
              <a:t> des Entwicklers bis zu dem Punkt wo der Anwender die Software nutzen kann so optimieren, dass diese nicht nur schnell sondern vor allem reibungslos läuft. Dass dies mit unseren heutigen Tools, Prozessen und Strukturen mehr oder weniger problematisch ist liegt auf der Hand. </a:t>
            </a:r>
          </a:p>
          <a:p>
            <a:r>
              <a:rPr lang="de-DE" baseline="0" dirty="0" smtClean="0"/>
              <a:t>Wir wollen ihnen in diesem Vortrag nun darlegen, welche Herausforderungen sich ergeben und wollen konkrete Lösungsszenarien aufzeigen und ihnen die Potenziale und Möglichkeiten dies sich daraus ergeben aufzeigen. </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12</a:t>
            </a:fld>
            <a:endParaRPr lang="de-DE"/>
          </a:p>
        </p:txBody>
      </p:sp>
    </p:spTree>
    <p:extLst>
      <p:ext uri="{BB962C8B-B14F-4D97-AF65-F5344CB8AC3E}">
        <p14:creationId xmlns:p14="http://schemas.microsoft.com/office/powerpoint/2010/main" val="341766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Lassen sie uns aber noch</a:t>
            </a:r>
            <a:r>
              <a:rPr lang="de-DE" baseline="0" dirty="0" smtClean="0"/>
              <a:t> kurz auf ein Zitat aus dem CIO Magazin verweisen das aufzeigt, dass für viele Organisationen sich gar nicht die Frage stellt ob sie diesem neuen Trend folgen wollen, sondern eher wann und wie.</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13</a:t>
            </a:fld>
            <a:endParaRPr lang="de-DE"/>
          </a:p>
        </p:txBody>
      </p:sp>
    </p:spTree>
    <p:extLst>
      <p:ext uri="{BB962C8B-B14F-4D97-AF65-F5344CB8AC3E}">
        <p14:creationId xmlns:p14="http://schemas.microsoft.com/office/powerpoint/2010/main" val="179971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Kennen sie dieses Device? </a:t>
            </a:r>
          </a:p>
          <a:p>
            <a:r>
              <a:rPr lang="de-DE" dirty="0" smtClean="0"/>
              <a:t>Nein?</a:t>
            </a:r>
          </a:p>
          <a:p>
            <a:r>
              <a:rPr lang="de-DE" dirty="0" smtClean="0"/>
              <a:t>Haben sie sich mal überlegt, wie die Software auf ihr Smartphone</a:t>
            </a:r>
            <a:r>
              <a:rPr lang="de-DE" baseline="0" dirty="0" smtClean="0"/>
              <a:t> kommt? </a:t>
            </a:r>
          </a:p>
          <a:p>
            <a:r>
              <a:rPr lang="de-DE" baseline="0" dirty="0" smtClean="0"/>
              <a:t>Sie nutzen also schon </a:t>
            </a:r>
            <a:r>
              <a:rPr lang="de-DE" baseline="0" dirty="0" err="1" smtClean="0"/>
              <a:t>DevOps</a:t>
            </a:r>
            <a:r>
              <a:rPr lang="de-DE" baseline="0" dirty="0" smtClean="0"/>
              <a:t>. Warum sollte das nicht bei ihrer Software genauso möglich sein</a:t>
            </a:r>
            <a:r>
              <a:rPr lang="de-DE" baseline="0" dirty="0" smtClean="0"/>
              <a:t>?</a:t>
            </a:r>
          </a:p>
          <a:p>
            <a:endParaRPr lang="de-DE" baseline="0" dirty="0" smtClean="0"/>
          </a:p>
          <a:p>
            <a:r>
              <a:rPr lang="de-DE" baseline="0" dirty="0" smtClean="0"/>
              <a:t>BMW Online Case: 2,2 </a:t>
            </a:r>
            <a:r>
              <a:rPr lang="de-DE" baseline="0" dirty="0" err="1" smtClean="0"/>
              <a:t>Mio</a:t>
            </a:r>
            <a:r>
              <a:rPr lang="de-DE" baseline="0" dirty="0" smtClean="0"/>
              <a:t> Autos. Hacker kann über </a:t>
            </a:r>
            <a:r>
              <a:rPr lang="de-DE" baseline="0" dirty="0" err="1" smtClean="0"/>
              <a:t>ConnectedDrive</a:t>
            </a:r>
            <a:r>
              <a:rPr lang="de-DE" baseline="0" dirty="0" smtClean="0"/>
              <a:t>-System Türen öffnen. Lücke seit 2010 bei BMW und RR. Hacker kann unbemerkt innerhalb von Sekunden Türen übers Handy und mit einer Hardware von unter 1000 EUR öffnen. Schwachstelle zufällig bei ADAC Tests entdeck und BMW vor Veröffentlichung hingewiesen. Autos müssen nicht in die Werkstatt da OTA Update ausgeliefert wurde -&gt; Lacher: Was ist mit Autos die nur in der Garage stehen?</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14</a:t>
            </a:fld>
            <a:endParaRPr lang="de-DE"/>
          </a:p>
        </p:txBody>
      </p:sp>
    </p:spTree>
    <p:extLst>
      <p:ext uri="{BB962C8B-B14F-4D97-AF65-F5344CB8AC3E}">
        <p14:creationId xmlns:p14="http://schemas.microsoft.com/office/powerpoint/2010/main" val="208240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Es gibt viele Herausforderungen beim Thema </a:t>
            </a:r>
            <a:r>
              <a:rPr lang="de-DE" dirty="0" err="1" smtClean="0"/>
              <a:t>DevOps</a:t>
            </a:r>
            <a:r>
              <a:rPr lang="de-DE" dirty="0" smtClean="0"/>
              <a:t>, d.h., eine große Anstrengung für uns als Software-Industrie, diese Herausforderungen zu lösen. Dass das aber möglich ist zeigen viele bekannte Beispiele.</a:t>
            </a:r>
          </a:p>
          <a:p>
            <a:r>
              <a:rPr lang="de-DE" dirty="0" smtClean="0"/>
              <a:t>Wir wollen in diesem Vortrag</a:t>
            </a:r>
            <a:r>
              <a:rPr lang="de-DE" baseline="0" dirty="0" smtClean="0"/>
              <a:t> ein paar Lösungen zu diesen Herausforderungen aufzeigen, aber wir haben kein fertiges Paket, das alle Probleme löst.</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15</a:t>
            </a:fld>
            <a:endParaRPr lang="de-DE"/>
          </a:p>
        </p:txBody>
      </p:sp>
    </p:spTree>
    <p:extLst>
      <p:ext uri="{BB962C8B-B14F-4D97-AF65-F5344CB8AC3E}">
        <p14:creationId xmlns:p14="http://schemas.microsoft.com/office/powerpoint/2010/main" val="140298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Wir</a:t>
            </a:r>
            <a:r>
              <a:rPr lang="de-DE" baseline="0" dirty="0" smtClean="0"/>
              <a:t> können hier viel von der IT-Hardware lernen</a:t>
            </a:r>
          </a:p>
          <a:p>
            <a:pPr marL="171450" indent="-171450">
              <a:buFontTx/>
              <a:buChar char="-"/>
            </a:pPr>
            <a:r>
              <a:rPr lang="de-DE" baseline="0" dirty="0" smtClean="0"/>
              <a:t>Hot Swap</a:t>
            </a:r>
          </a:p>
          <a:p>
            <a:pPr marL="171450" indent="-171450">
              <a:buFontTx/>
              <a:buChar char="-"/>
            </a:pPr>
            <a:r>
              <a:rPr lang="de-DE" baseline="0" dirty="0" smtClean="0"/>
              <a:t>Redundanzen etc.</a:t>
            </a:r>
          </a:p>
          <a:p>
            <a:pPr marL="171450" indent="-171450">
              <a:buFontTx/>
              <a:buChar char="-"/>
            </a:pPr>
            <a:r>
              <a:rPr lang="de-DE" baseline="0" dirty="0" err="1" smtClean="0"/>
              <a:t>Canary</a:t>
            </a:r>
            <a:endParaRPr lang="de-DE" baseline="0" dirty="0" smtClean="0"/>
          </a:p>
          <a:p>
            <a:pPr marL="171450" indent="-171450">
              <a:buFontTx/>
              <a:buChar char="-"/>
            </a:pP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16</a:t>
            </a:fld>
            <a:endParaRPr lang="de-DE"/>
          </a:p>
        </p:txBody>
      </p:sp>
    </p:spTree>
    <p:extLst>
      <p:ext uri="{BB962C8B-B14F-4D97-AF65-F5344CB8AC3E}">
        <p14:creationId xmlns:p14="http://schemas.microsoft.com/office/powerpoint/2010/main" val="3523032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33197F-E451-4B29-97C9-A60BD422519C}" type="datetime1">
              <a:rPr lang="en-US" smtClean="0"/>
              <a:t>2/16/2015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594696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dirty="0" smtClean="0"/>
              <a:t>Für die „Zahlenwerker“:</a:t>
            </a:r>
          </a:p>
          <a:p>
            <a:r>
              <a:rPr lang="de-DE" b="1" dirty="0" smtClean="0"/>
              <a:t>Agilität</a:t>
            </a:r>
            <a:r>
              <a:rPr lang="de-DE" dirty="0" smtClean="0"/>
              <a:t> wird definiert durch</a:t>
            </a:r>
            <a:r>
              <a:rPr lang="de-DE" baseline="0" dirty="0" smtClean="0"/>
              <a:t> die Möglichkeit des Teams die Bereitstellungszyklen zu erhöhen und schneller auf sich ändernde Geschäftsanforderungen zu reagieren.</a:t>
            </a:r>
          </a:p>
          <a:p>
            <a:r>
              <a:rPr lang="de-DE" b="1" baseline="0" dirty="0" smtClean="0"/>
              <a:t>Verfügbarkeit</a:t>
            </a:r>
            <a:r>
              <a:rPr lang="de-DE" baseline="0" dirty="0" smtClean="0"/>
              <a:t> wird definiert duch die Minimierung der Fehlerrate nach Änderungen und die Zeit bis ein Bugfix auf dem System bereitgestellt wurde</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20</a:t>
            </a:fld>
            <a:endParaRPr lang="de-DE"/>
          </a:p>
        </p:txBody>
      </p:sp>
    </p:spTree>
    <p:extLst>
      <p:ext uri="{BB962C8B-B14F-4D97-AF65-F5344CB8AC3E}">
        <p14:creationId xmlns:p14="http://schemas.microsoft.com/office/powerpoint/2010/main" val="3454593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CI ist ein Satz</a:t>
            </a:r>
            <a:r>
              <a:rPr lang="de-DE" baseline="0" dirty="0" smtClean="0"/>
              <a:t> an Prozessen das es Teams ermöglicht Bereitstellungen höhst effektiv und immer wieder reproduzierbar auszuliefern. Dabei werden die Durchläufe von der Entwicklung über den Test bis hin zur Bereitstellung weitestgehend Automatisiert. Ziel ist Minimierung von Aufwänden und Kosten für die IT um den Fokus auf Innovation zu setzen</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22</a:t>
            </a:fld>
            <a:endParaRPr lang="de-DE"/>
          </a:p>
        </p:txBody>
      </p:sp>
    </p:spTree>
    <p:extLst>
      <p:ext uri="{BB962C8B-B14F-4D97-AF65-F5344CB8AC3E}">
        <p14:creationId xmlns:p14="http://schemas.microsoft.com/office/powerpoint/2010/main" val="1723139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CI ist ein zentraler Baustein in dieser Prozesskette. Jeder Commit in die</a:t>
            </a:r>
            <a:r>
              <a:rPr lang="de-DE" baseline="0" dirty="0" smtClean="0"/>
              <a:t> Versionsverwaltung löst einen Build aus, der zum potenziellen „Release Kandidaten“ ernannant werden kann, der in die Produktivumgebung bereitgestellt wird.</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23</a:t>
            </a:fld>
            <a:endParaRPr lang="de-DE"/>
          </a:p>
        </p:txBody>
      </p:sp>
    </p:spTree>
    <p:extLst>
      <p:ext uri="{BB962C8B-B14F-4D97-AF65-F5344CB8AC3E}">
        <p14:creationId xmlns:p14="http://schemas.microsoft.com/office/powerpoint/2010/main" val="1451075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Kontinuierliche Validierung durch automatisierte</a:t>
            </a:r>
            <a:r>
              <a:rPr lang="de-DE" baseline="0" dirty="0" smtClean="0"/>
              <a:t> Unit Tests, Akzeptanztests und UI-Tests reduziert die Zeit um einen Release Kandidaten zu validieren und bietet Sicherheit vor der Bereitstellung sodaß Featurs und Codeänderungen schneller durch die Auslieferungs Pipeline fließen können.</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24</a:t>
            </a:fld>
            <a:endParaRPr lang="de-DE"/>
          </a:p>
        </p:txBody>
      </p:sp>
    </p:spTree>
    <p:extLst>
      <p:ext uri="{BB962C8B-B14F-4D97-AF65-F5344CB8AC3E}">
        <p14:creationId xmlns:p14="http://schemas.microsoft.com/office/powerpoint/2010/main" val="163074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Bing Bang</a:t>
            </a:r>
            <a:r>
              <a:rPr lang="de-DE" baseline="0" dirty="0" smtClean="0"/>
              <a:t> Releases</a:t>
            </a:r>
          </a:p>
          <a:p>
            <a:r>
              <a:rPr lang="de-DE" baseline="0" dirty="0" smtClean="0"/>
              <a:t>Stellen sie sich folgender Situation vor:</a:t>
            </a:r>
          </a:p>
          <a:p>
            <a:pPr marL="171450" indent="-171450">
              <a:buFontTx/>
              <a:buChar char="-"/>
            </a:pPr>
            <a:r>
              <a:rPr lang="de-DE" baseline="0" dirty="0" smtClean="0"/>
              <a:t>Unsere Marktforschung hat vor 1,5 Jahren herausgefunden, dass wir mit unserer Software einen entscheidenden Nachteil gegenüber unserem Wettbewerber haben. Daraufhin wurde ein Projekt gestartet, der Vorstand hat das Budget genehmigt und wir haben die benötigten Funktionen implementiert, sogar deutlich besser als der Wettbewerber</a:t>
            </a:r>
          </a:p>
          <a:p>
            <a:pPr marL="171450" indent="-171450">
              <a:buFontTx/>
              <a:buChar char="-"/>
            </a:pPr>
            <a:r>
              <a:rPr lang="de-DE" baseline="0" dirty="0" smtClean="0"/>
              <a:t>Nun steht der Rollout an. Da der Release-Termin bereits 2 mal verschoben wurde, ist eine entsprechende Anspannung nicht zu leugnen. Der Vertrieb hat unsere Kunden informiert und für Montag ist eine große Launch-Veranstaltung geplant</a:t>
            </a:r>
          </a:p>
          <a:p>
            <a:pPr marL="171450" indent="-171450">
              <a:buFontTx/>
              <a:buChar char="-"/>
            </a:pPr>
            <a:r>
              <a:rPr lang="de-DE" baseline="0" dirty="0" smtClean="0"/>
              <a:t>Es ist Freitag Nachmittag und alle Projektbeteiligten warten zusammen mit den IT-Admins darauf, dass der letzte </a:t>
            </a:r>
            <a:r>
              <a:rPr lang="de-DE" baseline="0" dirty="0" err="1" smtClean="0"/>
              <a:t>Build</a:t>
            </a:r>
            <a:r>
              <a:rPr lang="de-DE" baseline="0" dirty="0" smtClean="0"/>
              <a:t> gerade noch durchläuft und wir die neue Version </a:t>
            </a:r>
            <a:r>
              <a:rPr lang="de-DE" baseline="0" dirty="0" err="1" smtClean="0"/>
              <a:t>deployen</a:t>
            </a:r>
            <a:r>
              <a:rPr lang="de-DE" baseline="0" dirty="0" smtClean="0"/>
              <a:t> können so dass diese am Montag nach der Präsentation aktiviert werden kann.</a:t>
            </a:r>
          </a:p>
          <a:p>
            <a:pPr marL="171450" indent="-171450">
              <a:buFontTx/>
              <a:buChar char="-"/>
            </a:pPr>
            <a:r>
              <a:rPr lang="de-DE" baseline="0" dirty="0" smtClean="0"/>
              <a:t>Wir haben ausgiebig getestet und sind recht zuversichtlich, dass außer ein paar bekannten unkritischen Bugs alles funktionieren sollte.</a:t>
            </a:r>
          </a:p>
          <a:p>
            <a:pPr marL="171450" indent="-171450">
              <a:buFontTx/>
              <a:buChar char="-"/>
            </a:pPr>
            <a:endParaRPr lang="de-DE" baseline="0" dirty="0" smtClean="0"/>
          </a:p>
          <a:p>
            <a:pPr marL="0" indent="0">
              <a:buFontTx/>
              <a:buNone/>
            </a:pPr>
            <a:r>
              <a:rPr lang="de-DE" baseline="0" dirty="0" smtClean="0"/>
              <a:t>Kommt ihnen diese Situation vertraut vor?</a:t>
            </a:r>
          </a:p>
          <a:p>
            <a:pPr marL="0" indent="0">
              <a:buFontTx/>
              <a:buNone/>
            </a:pPr>
            <a:r>
              <a:rPr lang="de-DE" baseline="0" dirty="0" smtClean="0"/>
              <a:t>Wie könnte diese Geschichte aus ihrer Erfahrung weitergehen?</a:t>
            </a:r>
          </a:p>
          <a:p>
            <a:pPr marL="171450" indent="-171450">
              <a:buFontTx/>
              <a:buChar char="-"/>
            </a:pP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2</a:t>
            </a:fld>
            <a:endParaRPr lang="de-DE"/>
          </a:p>
        </p:txBody>
      </p:sp>
    </p:spTree>
    <p:extLst>
      <p:ext uri="{BB962C8B-B14F-4D97-AF65-F5344CB8AC3E}">
        <p14:creationId xmlns:p14="http://schemas.microsoft.com/office/powerpoint/2010/main" val="3639541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CD automatisiert den letzten</a:t>
            </a:r>
            <a:r>
              <a:rPr lang="de-DE" baseline="0" dirty="0" smtClean="0"/>
              <a:t> Schritt indem der Release Kandidat auf verschiedenen Systemumgebungen Dev, QA, Produktion immer wiederkehrend bereitgestellt werden kann und somit das Risiko von Bereitstellungsfehlern minimiert wird.</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25</a:t>
            </a:fld>
            <a:endParaRPr lang="de-DE"/>
          </a:p>
        </p:txBody>
      </p:sp>
    </p:spTree>
    <p:extLst>
      <p:ext uri="{BB962C8B-B14F-4D97-AF65-F5344CB8AC3E}">
        <p14:creationId xmlns:p14="http://schemas.microsoft.com/office/powerpoint/2010/main" val="78924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Stellen sie sich vor, sie sind ein</a:t>
            </a:r>
            <a:r>
              <a:rPr lang="de-DE" baseline="0" dirty="0" smtClean="0"/>
              <a:t> Maschinenhersteller und liefern mit ihren Maschinen eine Software. </a:t>
            </a:r>
          </a:p>
          <a:p>
            <a:r>
              <a:rPr lang="de-DE" baseline="0" dirty="0" smtClean="0"/>
              <a:t>Wie wäre es, wenn sie Updates der Software direkt auf die Maschine </a:t>
            </a:r>
            <a:r>
              <a:rPr lang="de-DE" baseline="0" dirty="0" err="1" smtClean="0"/>
              <a:t>deployen</a:t>
            </a:r>
            <a:r>
              <a:rPr lang="de-DE" baseline="0" dirty="0" smtClean="0"/>
              <a:t> könnten, evtl. per Live-Update weil die Software nicht neu gestartet wird. </a:t>
            </a:r>
          </a:p>
          <a:p>
            <a:r>
              <a:rPr lang="de-DE" baseline="0" dirty="0" smtClean="0"/>
              <a:t>Sie könnten dem Kunden kontinuierlich neue Versionen bereitstellen, der Kunde hat somit immer die aktuellste Version der Software was für sie auch den Supportaufwand reduziert. Und sie könnten die Software auch ausliefern, wenn noch nicht alle Features enthalten sind, die Nice-</a:t>
            </a:r>
            <a:r>
              <a:rPr lang="de-DE" baseline="0" dirty="0" err="1" smtClean="0"/>
              <a:t>to</a:t>
            </a:r>
            <a:r>
              <a:rPr lang="de-DE" baseline="0" dirty="0" smtClean="0"/>
              <a:t>-</a:t>
            </a:r>
            <a:r>
              <a:rPr lang="de-DE" baseline="0" dirty="0" err="1" smtClean="0"/>
              <a:t>Have</a:t>
            </a:r>
            <a:r>
              <a:rPr lang="de-DE" baseline="0" dirty="0" smtClean="0"/>
              <a:t>-Features können sie ja jederzeit nachliefern.</a:t>
            </a:r>
          </a:p>
          <a:p>
            <a:r>
              <a:rPr lang="de-DE" baseline="0" dirty="0" smtClean="0"/>
              <a:t>Sie könnten per Applikations-Telemetrie Fehler und Probleme analysieren, noch bevor der Kunde das Problem gemeldet hat.</a:t>
            </a:r>
          </a:p>
          <a:p>
            <a:r>
              <a:rPr lang="de-DE" baseline="0" dirty="0" smtClean="0"/>
              <a:t>Sie könnten ihren Kunden den Betrieb der Software auf ihrer Hardware als Dienstleistung anbieten, also SaaS on Prem was ganz neue Geschäftsmodelle eröffnet.</a:t>
            </a:r>
          </a:p>
          <a:p>
            <a:endParaRPr lang="de-DE" baseline="0" dirty="0" smtClean="0"/>
          </a:p>
          <a:p>
            <a:r>
              <a:rPr lang="de-DE" baseline="0" dirty="0" smtClean="0"/>
              <a:t>Stellen sie sich vor, sie erstellen eine Abrechnungssoftware. Statt den Kunden quartalsweise zum Download und zur Installation eines Updates aufzufordern, schicken sie neue Features kontinuierlich. Diese werden beim Anwender ohne Aufwand für ihn installiert.</a:t>
            </a:r>
          </a:p>
          <a:p>
            <a:endParaRPr lang="de-DE" baseline="0" dirty="0" smtClean="0"/>
          </a:p>
          <a:p>
            <a:r>
              <a:rPr lang="de-DE" baseline="0" dirty="0" smtClean="0"/>
              <a:t>Stellen sie sich vor, sie betreiben eine Webseite. Sie entdecken einen kritischen Bug. Nachdem der Bug identifiziert und gefixt ist, dauert es nur wenige Minuten, bis der Fix auf ihrem Produktivsystem eingespielt ist. Dabei sind alle Qualitätssicherungssysteme erfolgreich durchlaufen worden.</a:t>
            </a:r>
          </a:p>
          <a:p>
            <a:endParaRPr lang="de-DE" baseline="0" dirty="0" smtClean="0"/>
          </a:p>
          <a:p>
            <a:r>
              <a:rPr lang="de-DE" baseline="0" dirty="0" smtClean="0"/>
              <a:t>Stellen sie sich vor, Entwickler übernehmen Verantwortung nicht nur für die Implementierung der Software, sondern auch für das </a:t>
            </a:r>
            <a:r>
              <a:rPr lang="de-DE" baseline="0" dirty="0" err="1" smtClean="0"/>
              <a:t>Deployment</a:t>
            </a:r>
            <a:r>
              <a:rPr lang="de-DE" baseline="0" dirty="0" smtClean="0"/>
              <a:t> und den Betrieb. Wenn Fehler auftreten arbeiten Admins, Entwickler und Tester eng zusammen um diesen möglichst schnell zu identifizieren und zu beheben statt sich gegenseitig den schwarzen Peter zuzuschieben.</a:t>
            </a:r>
          </a:p>
          <a:p>
            <a:endParaRPr lang="de-DE" baseline="0" dirty="0" smtClean="0"/>
          </a:p>
          <a:p>
            <a:r>
              <a:rPr lang="de-DE" baseline="0" dirty="0" smtClean="0"/>
              <a:t>Stellen sie sich vor, ein Release ihres Software-Produkts führt bei niemanden zu einem erhöhten Blutdruck, weil es für sie ein ganz normaler und selbstverständlicher Vorgang ist, der häufig ohne Probleme durchgeführt wurde.</a:t>
            </a:r>
          </a:p>
        </p:txBody>
      </p:sp>
      <p:sp>
        <p:nvSpPr>
          <p:cNvPr id="4" name="Slide Number Placeholder 3"/>
          <p:cNvSpPr>
            <a:spLocks noGrp="1"/>
          </p:cNvSpPr>
          <p:nvPr>
            <p:ph type="sldNum" sz="quarter" idx="10"/>
          </p:nvPr>
        </p:nvSpPr>
        <p:spPr/>
        <p:txBody>
          <a:bodyPr/>
          <a:lstStyle/>
          <a:p>
            <a:fld id="{619DC45D-709B-4673-8C39-456CA6929816}" type="slidenum">
              <a:rPr lang="de-DE" smtClean="0"/>
              <a:t>26</a:t>
            </a:fld>
            <a:endParaRPr lang="de-DE"/>
          </a:p>
        </p:txBody>
      </p:sp>
    </p:spTree>
    <p:extLst>
      <p:ext uri="{BB962C8B-B14F-4D97-AF65-F5344CB8AC3E}">
        <p14:creationId xmlns:p14="http://schemas.microsoft.com/office/powerpoint/2010/main" val="317692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28</a:t>
            </a:fld>
            <a:endParaRPr lang="de-DE"/>
          </a:p>
        </p:txBody>
      </p:sp>
    </p:spTree>
    <p:extLst>
      <p:ext uri="{BB962C8B-B14F-4D97-AF65-F5344CB8AC3E}">
        <p14:creationId xmlns:p14="http://schemas.microsoft.com/office/powerpoint/2010/main" val="222128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Die</a:t>
            </a:r>
            <a:r>
              <a:rPr lang="de-DE" baseline="0" dirty="0" smtClean="0"/>
              <a:t> Bemühungen diese Szenarien zu vermeiden wird unter dem Begriff </a:t>
            </a:r>
            <a:r>
              <a:rPr lang="de-DE" baseline="0" dirty="0" err="1" smtClean="0"/>
              <a:t>DevOps</a:t>
            </a:r>
            <a:r>
              <a:rPr lang="de-DE" baseline="0" dirty="0" smtClean="0"/>
              <a:t> zusammengefasst.</a:t>
            </a:r>
          </a:p>
        </p:txBody>
      </p:sp>
      <p:sp>
        <p:nvSpPr>
          <p:cNvPr id="4" name="Slide Number Placeholder 3"/>
          <p:cNvSpPr>
            <a:spLocks noGrp="1"/>
          </p:cNvSpPr>
          <p:nvPr>
            <p:ph type="sldNum" sz="quarter" idx="10"/>
          </p:nvPr>
        </p:nvSpPr>
        <p:spPr/>
        <p:txBody>
          <a:bodyPr/>
          <a:lstStyle/>
          <a:p>
            <a:fld id="{619DC45D-709B-4673-8C39-456CA6929816}" type="slidenum">
              <a:rPr lang="de-DE" smtClean="0"/>
              <a:t>3</a:t>
            </a:fld>
            <a:endParaRPr lang="de-DE"/>
          </a:p>
        </p:txBody>
      </p:sp>
    </p:spTree>
    <p:extLst>
      <p:ext uri="{BB962C8B-B14F-4D97-AF65-F5344CB8AC3E}">
        <p14:creationId xmlns:p14="http://schemas.microsoft.com/office/powerpoint/2010/main" val="170262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Plakativ gesagt bedeutet </a:t>
            </a:r>
            <a:r>
              <a:rPr lang="de-DE" dirty="0" err="1" smtClean="0"/>
              <a:t>DevOps</a:t>
            </a:r>
            <a:r>
              <a:rPr lang="de-DE" dirty="0" smtClean="0"/>
              <a:t> 10 Releases am Tag.</a:t>
            </a:r>
          </a:p>
          <a:p>
            <a:r>
              <a:rPr lang="de-DE" dirty="0" smtClean="0"/>
              <a:t>Warum</a:t>
            </a:r>
            <a:r>
              <a:rPr lang="de-DE" baseline="0" dirty="0" smtClean="0"/>
              <a:t> sollten wir das wollen?</a:t>
            </a:r>
          </a:p>
          <a:p>
            <a:r>
              <a:rPr lang="de-DE" baseline="0" dirty="0" smtClean="0"/>
              <a:t>Es geht dabei nicht wirklich darum 10 Releases jeden Tag zu veröffentlichen, das macht für die wenigsten wirklich Sinn. Es geht vielmehr darum, 10 Releases pro Tag theoretisch veröffentlichen zu können.</a:t>
            </a:r>
          </a:p>
          <a:p>
            <a:endParaRPr lang="de-DE" baseline="0" dirty="0" smtClean="0"/>
          </a:p>
          <a:p>
            <a:r>
              <a:rPr lang="de-DE" baseline="0" dirty="0" smtClean="0"/>
              <a:t>Wir haben bei uns im Büro eine neue Spülmaschine bekommen. Während die alte, eine normale Haushaltsspülmaschine für einen Spülgang 245 Min. gebraucht hat, schafft die neue einen Spülgang in 3 Minuten. Heißt das, das wir nun 100 Spülgänge pro Tag ausführen? Nein natürlich nicht, soviel Geschirr haben wir gar nicht. Wenn ich aber schnell was gespült haben muss, dann dauert das eben nur 3 Minuten.</a:t>
            </a:r>
          </a:p>
          <a:p>
            <a:endParaRPr lang="de-DE" baseline="0" dirty="0" smtClean="0"/>
          </a:p>
          <a:p>
            <a:r>
              <a:rPr lang="de-DE" baseline="0" dirty="0" smtClean="0"/>
              <a:t>Im Wesentlichen geht es hier um die Zeit die uns ein Release kostet. Wie lange brauchen sie heute dafür? Einen Tag? Ein Wochenende? Eine Woche oder gar mehrere Monate wenn sie den Test- und Freigabeprozess mit einbeziehen.</a:t>
            </a:r>
          </a:p>
          <a:p>
            <a:r>
              <a:rPr lang="de-DE" baseline="0" dirty="0" smtClean="0"/>
              <a:t>10 Releases pro Tag bedeutet dass ein Release in weniger als 1 Std. ausgeliefert werden kann und die dafür notwenigen Voraussetzungen in Bezug auf Organisation, Prozess und Tools zu schaffen.</a:t>
            </a:r>
          </a:p>
          <a:p>
            <a:r>
              <a:rPr lang="de-DE" baseline="0" dirty="0" smtClean="0"/>
              <a:t>Und es gibt in jedem Softwareprojekt Situationen wo das wünschenswert oder gar erforderlich ist, denken sie nur mal an kritische Bug Fixes.</a:t>
            </a:r>
          </a:p>
          <a:p>
            <a:r>
              <a:rPr lang="de-DE" baseline="0" dirty="0" smtClean="0"/>
              <a:t>Gerade hier werden oftmals alle Prozessvorschriften und Sicherungsmaßnahmen umgangen weil diese den Prozess unakzeptabel verzögern würden.</a:t>
            </a:r>
          </a:p>
          <a:p>
            <a:r>
              <a:rPr lang="de-DE" baseline="0" dirty="0" smtClean="0"/>
              <a:t>Wir wollen also den Standard-</a:t>
            </a:r>
            <a:r>
              <a:rPr lang="de-DE" baseline="0" dirty="0" err="1" smtClean="0"/>
              <a:t>Releaseprozess</a:t>
            </a:r>
            <a:r>
              <a:rPr lang="de-DE" baseline="0" dirty="0" smtClean="0"/>
              <a:t> so beschleunigen, dass es keinen Grund mehr gibt, ihn zu umgehen.</a:t>
            </a:r>
          </a:p>
          <a:p>
            <a:endParaRPr lang="de-DE" baseline="0" dirty="0" smtClean="0"/>
          </a:p>
          <a:p>
            <a:r>
              <a:rPr lang="de-DE" baseline="0" dirty="0" smtClean="0"/>
              <a:t>Lassen sie uns mal näher betrachten, welche Vorteile sich aus kurzen </a:t>
            </a:r>
            <a:r>
              <a:rPr lang="de-DE" baseline="0" dirty="0" err="1" smtClean="0"/>
              <a:t>Releasezeiten</a:t>
            </a:r>
            <a:r>
              <a:rPr lang="de-DE" baseline="0" dirty="0" smtClean="0"/>
              <a:t> noch ergeben.</a:t>
            </a:r>
          </a:p>
          <a:p>
            <a:endParaRPr lang="de-DE" dirty="0" smtClean="0"/>
          </a:p>
        </p:txBody>
      </p:sp>
      <p:sp>
        <p:nvSpPr>
          <p:cNvPr id="4" name="Slide Number Placeholder 3"/>
          <p:cNvSpPr>
            <a:spLocks noGrp="1"/>
          </p:cNvSpPr>
          <p:nvPr>
            <p:ph type="sldNum" sz="quarter" idx="10"/>
          </p:nvPr>
        </p:nvSpPr>
        <p:spPr/>
        <p:txBody>
          <a:bodyPr/>
          <a:lstStyle/>
          <a:p>
            <a:fld id="{619DC45D-709B-4673-8C39-456CA6929816}" type="slidenum">
              <a:rPr lang="de-DE" smtClean="0"/>
              <a:t>4</a:t>
            </a:fld>
            <a:endParaRPr lang="de-DE"/>
          </a:p>
        </p:txBody>
      </p:sp>
    </p:spTree>
    <p:extLst>
      <p:ext uri="{BB962C8B-B14F-4D97-AF65-F5344CB8AC3E}">
        <p14:creationId xmlns:p14="http://schemas.microsoft.com/office/powerpoint/2010/main" val="75866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Was bringt</a:t>
            </a:r>
            <a:r>
              <a:rPr lang="de-DE" baseline="0" dirty="0" smtClean="0"/>
              <a:t> eigentlich ein neues Feature wenn ich es als Entwickler nicht schaffe dieses rechtzeitig und in einer passenden Qualität bis zum Anwender zu liefern (wie lange dauert es vom Check-In bis zur Auslieferung? Vielleicht bringt die Konkurrenz ein ähnliches Feature schneller auf den Markt?)</a:t>
            </a:r>
          </a:p>
          <a:p>
            <a:r>
              <a:rPr lang="de-DE" baseline="0" dirty="0" smtClean="0"/>
              <a:t>Welchen Mehrwert bringt ein Feature, welches der Nutzer nicht benutzt?</a:t>
            </a:r>
            <a:endParaRPr lang="de-DE" dirty="0" smtClean="0"/>
          </a:p>
        </p:txBody>
      </p:sp>
      <p:sp>
        <p:nvSpPr>
          <p:cNvPr id="4" name="Slide Number Placeholder 3"/>
          <p:cNvSpPr>
            <a:spLocks noGrp="1"/>
          </p:cNvSpPr>
          <p:nvPr>
            <p:ph type="sldNum" sz="quarter" idx="10"/>
          </p:nvPr>
        </p:nvSpPr>
        <p:spPr/>
        <p:txBody>
          <a:bodyPr/>
          <a:lstStyle/>
          <a:p>
            <a:fld id="{619DC45D-709B-4673-8C39-456CA6929816}" type="slidenum">
              <a:rPr lang="de-DE" smtClean="0"/>
              <a:t>7</a:t>
            </a:fld>
            <a:endParaRPr lang="de-DE"/>
          </a:p>
        </p:txBody>
      </p:sp>
    </p:spTree>
    <p:extLst>
      <p:ext uri="{BB962C8B-B14F-4D97-AF65-F5344CB8AC3E}">
        <p14:creationId xmlns:p14="http://schemas.microsoft.com/office/powerpoint/2010/main" val="428039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2009 begann die Diskussion um</a:t>
            </a:r>
            <a:r>
              <a:rPr lang="de-DE" baseline="0" dirty="0" smtClean="0"/>
              <a:t> bessere Zusammenarbeit und Kollaboration zwischen Entwicklern und Administratoren -&gt; Begriff DevOps hat sich etabliert</a:t>
            </a:r>
          </a:p>
          <a:p>
            <a:r>
              <a:rPr lang="de-DE" baseline="0" dirty="0" smtClean="0"/>
              <a:t>DevOps erweitert die Praktiken rund um ALM und Agilität in den IT-Betrieb</a:t>
            </a:r>
          </a:p>
          <a:p>
            <a:r>
              <a:rPr lang="de-DE" baseline="0" dirty="0" smtClean="0"/>
              <a:t>Früher Fokus auf die Entwicklung -&gt; Neue Features, Bugfixes</a:t>
            </a:r>
          </a:p>
          <a:p>
            <a:r>
              <a:rPr lang="de-DE" baseline="0" dirty="0" smtClean="0"/>
              <a:t>Wie bekomme ich aber die Werte an den Nutzer?</a:t>
            </a:r>
          </a:p>
          <a:p>
            <a:r>
              <a:rPr lang="de-DE" baseline="0" dirty="0" smtClean="0"/>
              <a:t>DevOps ist für MS nicht neu -&gt; Seit Jahren investieren wir in DevOps sowohl für On-Premise als auch Cloud Infrastukturen (Xbox, Bing, Visual Studio)</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8</a:t>
            </a:fld>
            <a:endParaRPr lang="de-DE"/>
          </a:p>
        </p:txBody>
      </p:sp>
    </p:spTree>
    <p:extLst>
      <p:ext uri="{BB962C8B-B14F-4D97-AF65-F5344CB8AC3E}">
        <p14:creationId xmlns:p14="http://schemas.microsoft.com/office/powerpoint/2010/main" val="422916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Dieses Slide ist</a:t>
            </a:r>
            <a:r>
              <a:rPr lang="de-DE" baseline="0" dirty="0" smtClean="0"/>
              <a:t> was viele mit dem Begriff </a:t>
            </a:r>
            <a:r>
              <a:rPr lang="de-DE" baseline="0" dirty="0" err="1" smtClean="0"/>
              <a:t>DevOps</a:t>
            </a:r>
            <a:r>
              <a:rPr lang="de-DE" baseline="0" dirty="0" smtClean="0"/>
              <a:t> assoziieren: Eine engere Zusammenarbeit zwischen Development und Operation</a:t>
            </a:r>
          </a:p>
          <a:p>
            <a:r>
              <a:rPr lang="de-DE" baseline="0" dirty="0" smtClean="0"/>
              <a:t>Viele haben dabei Dinge wie </a:t>
            </a:r>
            <a:r>
              <a:rPr lang="de-DE" baseline="0" dirty="0" err="1" smtClean="0"/>
              <a:t>SystemCenter</a:t>
            </a:r>
            <a:r>
              <a:rPr lang="de-DE" baseline="0" dirty="0" smtClean="0"/>
              <a:t>-Integration mit TFS oder </a:t>
            </a:r>
            <a:r>
              <a:rPr lang="de-DE" baseline="0" dirty="0" err="1" smtClean="0"/>
              <a:t>IntelliTrace</a:t>
            </a:r>
            <a:r>
              <a:rPr lang="de-DE" baseline="0" dirty="0" smtClean="0"/>
              <a:t> in </a:t>
            </a:r>
            <a:r>
              <a:rPr lang="de-DE" baseline="0" dirty="0" err="1" smtClean="0"/>
              <a:t>Production</a:t>
            </a:r>
            <a:r>
              <a:rPr lang="de-DE" baseline="0" dirty="0" smtClean="0"/>
              <a:t> im Sinn. </a:t>
            </a:r>
          </a:p>
          <a:p>
            <a:r>
              <a:rPr lang="de-DE" baseline="0" dirty="0" smtClean="0"/>
              <a:t>Aber </a:t>
            </a:r>
            <a:r>
              <a:rPr lang="de-DE" baseline="0" dirty="0" err="1" smtClean="0"/>
              <a:t>DevOps</a:t>
            </a:r>
            <a:r>
              <a:rPr lang="de-DE" baseline="0" dirty="0" smtClean="0"/>
              <a:t> ist viel mehr als das.</a:t>
            </a:r>
          </a:p>
          <a:p>
            <a:r>
              <a:rPr lang="de-DE" baseline="0" dirty="0" smtClean="0"/>
              <a:t>Manche sagen es ist die nächste Stufe von Agilität</a:t>
            </a:r>
          </a:p>
          <a:p>
            <a:r>
              <a:rPr lang="de-DE" baseline="0" dirty="0" smtClean="0"/>
              <a:t>Warum, das wollen wir in diesem Vortrag als erstes beleuchten.</a:t>
            </a:r>
          </a:p>
          <a:p>
            <a:r>
              <a:rPr lang="de-DE" baseline="0" dirty="0" smtClean="0"/>
              <a:t>Wie kann man also </a:t>
            </a:r>
            <a:r>
              <a:rPr lang="de-DE" baseline="0" dirty="0" err="1" smtClean="0"/>
              <a:t>DevOps</a:t>
            </a:r>
            <a:r>
              <a:rPr lang="de-DE" baseline="0" dirty="0" smtClean="0"/>
              <a:t> sonst noch beschreiben?</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9</a:t>
            </a:fld>
            <a:endParaRPr lang="de-DE"/>
          </a:p>
        </p:txBody>
      </p:sp>
    </p:spTree>
    <p:extLst>
      <p:ext uri="{BB962C8B-B14F-4D97-AF65-F5344CB8AC3E}">
        <p14:creationId xmlns:p14="http://schemas.microsoft.com/office/powerpoint/2010/main" val="427957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DevOps beschäftigt sich mit dem Thema wie Software nicht nur besser gebaut sondern auch bereitgestellt</a:t>
            </a:r>
            <a:r>
              <a:rPr lang="de-DE" baseline="0" dirty="0" smtClean="0"/>
              <a:t> und betrieben wird.</a:t>
            </a:r>
          </a:p>
          <a:p>
            <a:r>
              <a:rPr lang="de-DE" baseline="0" dirty="0" smtClean="0"/>
              <a:t>Der IT Abteilung wird ermöglicht die </a:t>
            </a:r>
            <a:r>
              <a:rPr lang="de-DE" b="1" baseline="0" dirty="0" smtClean="0"/>
              <a:t>Durchlaufzeiten zu minimieren</a:t>
            </a:r>
            <a:r>
              <a:rPr lang="de-DE" baseline="0" dirty="0" smtClean="0"/>
              <a:t>, </a:t>
            </a:r>
            <a:r>
              <a:rPr lang="de-DE" b="1" baseline="0" dirty="0" smtClean="0"/>
              <a:t>IT Ressourcen zu optimieren </a:t>
            </a:r>
            <a:r>
              <a:rPr lang="de-DE" baseline="0" dirty="0" smtClean="0"/>
              <a:t>und die </a:t>
            </a:r>
            <a:r>
              <a:rPr lang="de-DE" b="1" baseline="0" dirty="0" smtClean="0"/>
              <a:t>Qualität sowie Verfügbarkeit der Software zu erhöhen</a:t>
            </a:r>
          </a:p>
          <a:p>
            <a:r>
              <a:rPr lang="de-DE" b="0" baseline="0" dirty="0" smtClean="0"/>
              <a:t>DevOps Begriff ist relativ neu und für viele nur mit der Kontinuierlichen Bereitstellung gleichgesetzt. Jedoch ist DevOps deutlich mehr.</a:t>
            </a:r>
          </a:p>
          <a:p>
            <a:r>
              <a:rPr lang="de-DE" b="0" baseline="0" dirty="0" smtClean="0"/>
              <a:t>Es erfordert, dass die gesamte IT Organisation in einen vollständigen Lifecycle (ALM) investiert</a:t>
            </a:r>
          </a:p>
          <a:p>
            <a:r>
              <a:rPr lang="de-DE" b="0" baseline="0" dirty="0" smtClean="0"/>
              <a:t>Durchlaufzeiten minimieren und Traceability verbessern</a:t>
            </a:r>
          </a:p>
          <a:p>
            <a:r>
              <a:rPr lang="de-DE" b="0" baseline="0" dirty="0" smtClean="0"/>
              <a:t>Optimierung der Ressourcen durch automatisiertes Bereitstellen von Systemen</a:t>
            </a:r>
          </a:p>
          <a:p>
            <a:r>
              <a:rPr lang="de-DE" b="0" baseline="0" dirty="0" smtClean="0"/>
              <a:t>Qualität und Verfügbarkeit durch durchgängige Tests und </a:t>
            </a:r>
            <a:r>
              <a:rPr lang="de-DE" b="0" baseline="0" dirty="0" err="1" smtClean="0"/>
              <a:t>Überwachnung</a:t>
            </a:r>
            <a:r>
              <a:rPr lang="de-DE" b="0" baseline="0" dirty="0" smtClean="0"/>
              <a:t> </a:t>
            </a:r>
            <a:r>
              <a:rPr lang="de-DE" b="0" baseline="0" dirty="0" smtClean="0"/>
              <a:t>sicherstellen</a:t>
            </a:r>
          </a:p>
          <a:p>
            <a:r>
              <a:rPr lang="de-DE" baseline="0" dirty="0" smtClean="0"/>
              <a:t>Manche sagen es ist die nächste Stufe von Agilität</a:t>
            </a:r>
          </a:p>
          <a:p>
            <a:r>
              <a:rPr lang="de-DE" baseline="0" dirty="0" smtClean="0"/>
              <a:t>Warum, das wollen wir in diesem Vortrag als erstes beleuchten.</a:t>
            </a:r>
          </a:p>
          <a:p>
            <a:r>
              <a:rPr lang="de-DE" baseline="0" dirty="0" smtClean="0"/>
              <a:t>Wie kann man also </a:t>
            </a:r>
            <a:r>
              <a:rPr lang="de-DE" baseline="0" dirty="0" err="1" smtClean="0"/>
              <a:t>DevOps</a:t>
            </a:r>
            <a:r>
              <a:rPr lang="de-DE" baseline="0" dirty="0" smtClean="0"/>
              <a:t> sonst noch beschreiben?</a:t>
            </a:r>
            <a:endParaRPr lang="de-DE" dirty="0" smtClean="0"/>
          </a:p>
          <a:p>
            <a:endParaRPr lang="de-DE" b="0" baseline="0" dirty="0" smtClean="0"/>
          </a:p>
          <a:p>
            <a:endParaRPr lang="de-DE" b="0" baseline="0" dirty="0" smtClean="0"/>
          </a:p>
          <a:p>
            <a:endParaRPr lang="de-DE" b="0" dirty="0"/>
          </a:p>
        </p:txBody>
      </p:sp>
      <p:sp>
        <p:nvSpPr>
          <p:cNvPr id="4" name="Slide Number Placeholder 3"/>
          <p:cNvSpPr>
            <a:spLocks noGrp="1"/>
          </p:cNvSpPr>
          <p:nvPr>
            <p:ph type="sldNum" sz="quarter" idx="10"/>
          </p:nvPr>
        </p:nvSpPr>
        <p:spPr/>
        <p:txBody>
          <a:bodyPr/>
          <a:lstStyle/>
          <a:p>
            <a:fld id="{619DC45D-709B-4673-8C39-456CA6929816}" type="slidenum">
              <a:rPr lang="de-DE" smtClean="0"/>
              <a:t>10</a:t>
            </a:fld>
            <a:endParaRPr lang="de-DE"/>
          </a:p>
        </p:txBody>
      </p:sp>
    </p:spTree>
    <p:extLst>
      <p:ext uri="{BB962C8B-B14F-4D97-AF65-F5344CB8AC3E}">
        <p14:creationId xmlns:p14="http://schemas.microsoft.com/office/powerpoint/2010/main" val="3619726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Die Art</a:t>
            </a:r>
            <a:r>
              <a:rPr lang="de-DE" baseline="0" dirty="0" smtClean="0"/>
              <a:t> wie wir moderne Software entwickeln ändert sich. </a:t>
            </a:r>
          </a:p>
          <a:p>
            <a:r>
              <a:rPr lang="de-DE" baseline="0" dirty="0" smtClean="0"/>
              <a:t>Statt möglichst exakter Planung im Vorfeld </a:t>
            </a:r>
            <a:r>
              <a:rPr lang="de-DE" baseline="0" dirty="0" err="1" smtClean="0"/>
              <a:t>Build</a:t>
            </a:r>
            <a:r>
              <a:rPr lang="de-DE" baseline="0" dirty="0" smtClean="0"/>
              <a:t> – </a:t>
            </a:r>
            <a:r>
              <a:rPr lang="de-DE" baseline="0" dirty="0" err="1" smtClean="0"/>
              <a:t>Measure</a:t>
            </a:r>
            <a:r>
              <a:rPr lang="de-DE" baseline="0" dirty="0" smtClean="0"/>
              <a:t> – </a:t>
            </a:r>
            <a:r>
              <a:rPr lang="de-DE" baseline="0" dirty="0" err="1" smtClean="0"/>
              <a:t>Learn</a:t>
            </a:r>
            <a:endParaRPr lang="de-DE" baseline="0" dirty="0" smtClean="0"/>
          </a:p>
          <a:p>
            <a:r>
              <a:rPr lang="de-DE" baseline="0" dirty="0" smtClean="0"/>
              <a:t>Das bedeutet wir erstellen eine Hypothese wie wir den Nutzen unserer Software für Anwender verbessern können und bauen die Software entsprechend um.</a:t>
            </a:r>
          </a:p>
          <a:p>
            <a:r>
              <a:rPr lang="de-DE" baseline="0" dirty="0" smtClean="0"/>
              <a:t>Dann messen wir, wie die Anwender darauf reagieren, z.B. mit A/B Tests etc.</a:t>
            </a:r>
          </a:p>
          <a:p>
            <a:r>
              <a:rPr lang="de-DE" baseline="0" dirty="0" smtClean="0"/>
              <a:t>Aus diesen Ergebnissen lernen wir dann, wie wir die Software weiter verbessern können</a:t>
            </a:r>
          </a:p>
          <a:p>
            <a:r>
              <a:rPr lang="de-DE" baseline="0" dirty="0" smtClean="0"/>
              <a:t>Diesen Zyklus wollen wir in möglichst kurzen Zyklen durchlaufen, d.h. es geht darum, den Nutzen in möglichst kleine Einheiten zu zerteilen, das sog. Minimum </a:t>
            </a:r>
            <a:r>
              <a:rPr lang="de-DE" baseline="0" dirty="0" err="1" smtClean="0"/>
              <a:t>Viable</a:t>
            </a:r>
            <a:r>
              <a:rPr lang="de-DE" baseline="0" dirty="0" smtClean="0"/>
              <a:t> </a:t>
            </a:r>
            <a:r>
              <a:rPr lang="de-DE" baseline="0" dirty="0" err="1" smtClean="0"/>
              <a:t>Product</a:t>
            </a:r>
            <a:r>
              <a:rPr lang="de-DE" baseline="0" dirty="0" smtClean="0"/>
              <a:t> das nur so umfangreich und gut sein muss, dass wir damit unsere Hypothese untersuchen können.</a:t>
            </a:r>
          </a:p>
          <a:p>
            <a:r>
              <a:rPr lang="de-DE" baseline="0" dirty="0" smtClean="0"/>
              <a:t>Diese kurzen Zyklen bedeuten natürlich jetzt auch, dass wir in diesen kurzen Zyklen neue Versionen unserer Software bereitstellen können müssen.</a:t>
            </a:r>
          </a:p>
          <a:p>
            <a:r>
              <a:rPr lang="de-DE" baseline="0" dirty="0" smtClean="0"/>
              <a:t>Und dass wir ein Monitoring benötigen wie das neue Feature ankommt.</a:t>
            </a:r>
          </a:p>
          <a:p>
            <a:r>
              <a:rPr lang="de-DE" baseline="0" dirty="0" smtClean="0"/>
              <a:t>Genau hier setzt nun wieder </a:t>
            </a:r>
            <a:r>
              <a:rPr lang="de-DE" baseline="0" dirty="0" err="1" smtClean="0"/>
              <a:t>DevOps</a:t>
            </a:r>
            <a:r>
              <a:rPr lang="de-DE" baseline="0" dirty="0" smtClean="0"/>
              <a:t> an.</a:t>
            </a:r>
          </a:p>
          <a:p>
            <a:r>
              <a:rPr lang="de-DE" baseline="0" dirty="0" smtClean="0"/>
              <a:t>Wenn wir jedoch in kurzen Zyklen unsere Software wirklich ausliefern wollen, dann stellt uns das natürlich vor ganz neue Herausforderungen. Mit denen wollen wir uns als nächstes beschäftigen.</a:t>
            </a:r>
          </a:p>
          <a:p>
            <a:endParaRPr lang="de-DE" baseline="0" dirty="0" smtClean="0"/>
          </a:p>
          <a:p>
            <a:r>
              <a:rPr lang="de-DE" baseline="0" dirty="0" smtClean="0"/>
              <a:t>Zumindest von der Theorie her könnte man doch sagen, das tun wir doch heute schon in vielen Teams, z.B. liefern viele Scrum Team im Zyklus von 2 oder 3 Wochen. Aber wie sieht das in der Realität aus?</a:t>
            </a:r>
            <a:endParaRPr lang="de-DE" dirty="0"/>
          </a:p>
        </p:txBody>
      </p:sp>
      <p:sp>
        <p:nvSpPr>
          <p:cNvPr id="4" name="Slide Number Placeholder 3"/>
          <p:cNvSpPr>
            <a:spLocks noGrp="1"/>
          </p:cNvSpPr>
          <p:nvPr>
            <p:ph type="sldNum" sz="quarter" idx="10"/>
          </p:nvPr>
        </p:nvSpPr>
        <p:spPr/>
        <p:txBody>
          <a:bodyPr/>
          <a:lstStyle/>
          <a:p>
            <a:fld id="{619DC45D-709B-4673-8C39-456CA6929816}" type="slidenum">
              <a:rPr lang="de-DE" smtClean="0"/>
              <a:t>11</a:t>
            </a:fld>
            <a:endParaRPr lang="de-DE"/>
          </a:p>
        </p:txBody>
      </p:sp>
    </p:spTree>
    <p:extLst>
      <p:ext uri="{BB962C8B-B14F-4D97-AF65-F5344CB8AC3E}">
        <p14:creationId xmlns:p14="http://schemas.microsoft.com/office/powerpoint/2010/main" val="147581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Rectangle 19"/>
          <p:cNvSpPr/>
          <p:nvPr userDrawn="1"/>
        </p:nvSpPr>
        <p:spPr bwMode="gray">
          <a:xfrm>
            <a:off x="251255" y="1557338"/>
            <a:ext cx="5486400" cy="2743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bwMode="ltGray">
          <a:xfrm>
            <a:off x="1332000" y="1800000"/>
            <a:ext cx="6480000" cy="677108"/>
          </a:xfrm>
          <a:prstGeom prst="rect">
            <a:avLst/>
          </a:prstGeom>
          <a:noFill/>
        </p:spPr>
        <p:txBody>
          <a:bodyPr lIns="0" tIns="0" rIns="0" bIns="0" anchor="t" anchorCtr="0">
            <a:spAutoFit/>
          </a:bodyPr>
          <a:lstStyle>
            <a:lvl1pPr algn="ctr">
              <a:defRPr sz="4800" cap="all" spc="-75" baseline="0">
                <a:gradFill>
                  <a:gsLst>
                    <a:gs pos="5833">
                      <a:srgbClr val="FFFFFF"/>
                    </a:gs>
                    <a:gs pos="18000">
                      <a:srgbClr val="FFFFFF"/>
                    </a:gs>
                  </a:gsLst>
                  <a:lin ang="5400000" scaled="0"/>
                </a:gradFill>
                <a:latin typeface="Open Sans"/>
                <a:cs typeface="Open Sans Light"/>
              </a:defRPr>
            </a:lvl1pPr>
          </a:lstStyle>
          <a:p>
            <a:r>
              <a:rPr lang="en-US" dirty="0" err="1" smtClean="0"/>
              <a:t>Präsentations</a:t>
            </a:r>
            <a:r>
              <a:rPr lang="en-US" dirty="0" smtClean="0"/>
              <a:t> </a:t>
            </a:r>
            <a:r>
              <a:rPr lang="en-US" dirty="0" err="1" smtClean="0"/>
              <a:t>Titel</a:t>
            </a:r>
            <a:endParaRPr lang="en-US" dirty="0"/>
          </a:p>
        </p:txBody>
      </p:sp>
      <p:cxnSp>
        <p:nvCxnSpPr>
          <p:cNvPr id="9" name="Gerade Verbindung 8"/>
          <p:cNvCxnSpPr/>
          <p:nvPr userDrawn="1"/>
        </p:nvCxnSpPr>
        <p:spPr>
          <a:xfrm>
            <a:off x="2051720" y="1563638"/>
            <a:ext cx="504056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4" hasCustomPrompt="1"/>
          </p:nvPr>
        </p:nvSpPr>
        <p:spPr bwMode="ltGray">
          <a:xfrm>
            <a:off x="1331639" y="2582783"/>
            <a:ext cx="6480721" cy="276999"/>
          </a:xfrm>
          <a:prstGeom prst="rect">
            <a:avLst/>
          </a:prstGeom>
        </p:spPr>
        <p:txBody>
          <a:bodyPr wrap="square" lIns="0" tIns="0" rIns="0" bIns="0">
            <a:spAutoFit/>
          </a:bodyPr>
          <a:lstStyle>
            <a:lvl1pPr marL="0" indent="0" algn="ctr">
              <a:spcBef>
                <a:spcPts val="0"/>
              </a:spcBef>
              <a:buNone/>
              <a:defRPr sz="1800" baseline="0">
                <a:solidFill>
                  <a:schemeClr val="bg1"/>
                </a:solidFill>
                <a:latin typeface="Open Sans Light"/>
                <a:cs typeface="Open Sans Light"/>
              </a:defRPr>
            </a:lvl1pPr>
          </a:lstStyle>
          <a:p>
            <a:pPr lvl="0"/>
            <a:r>
              <a:rPr lang="en-US" dirty="0" err="1" smtClean="0"/>
              <a:t>Sprecher</a:t>
            </a:r>
            <a:endParaRPr lang="en-US" dirty="0"/>
          </a:p>
        </p:txBody>
      </p:sp>
    </p:spTree>
    <p:extLst>
      <p:ext uri="{BB962C8B-B14F-4D97-AF65-F5344CB8AC3E}">
        <p14:creationId xmlns:p14="http://schemas.microsoft.com/office/powerpoint/2010/main" val="21464281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7469" userDrawn="1">
          <p15:clr>
            <a:srgbClr val="FBAE40"/>
          </p15:clr>
        </p15:guide>
        <p15:guide id="3" pos="58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smtClean="0"/>
              <a:t>Click to edit Master title style</a:t>
            </a:r>
            <a:endParaRPr lang="de-DE"/>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de-DE"/>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BC126BC-A4C0-4087-8325-48AAD633BBB2}" type="datetimeFigureOut">
              <a:rPr lang="de-DE" smtClean="0"/>
              <a:t>16.02.2015</a:t>
            </a:fld>
            <a:endParaRPr lang="de-DE"/>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e-DE"/>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1FDB0990-8BD7-421A-BA99-7134DD0FC6C3}" type="slidenum">
              <a:rPr lang="de-DE" smtClean="0"/>
              <a:t>‹#›</a:t>
            </a:fld>
            <a:endParaRPr lang="de-DE"/>
          </a:p>
        </p:txBody>
      </p:sp>
    </p:spTree>
    <p:extLst>
      <p:ext uri="{BB962C8B-B14F-4D97-AF65-F5344CB8AC3E}">
        <p14:creationId xmlns:p14="http://schemas.microsoft.com/office/powerpoint/2010/main" val="24503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menfolie_Titel_2">
    <p:spTree>
      <p:nvGrpSpPr>
        <p:cNvPr id="1" name=""/>
        <p:cNvGrpSpPr/>
        <p:nvPr/>
      </p:nvGrpSpPr>
      <p:grpSpPr>
        <a:xfrm>
          <a:off x="0" y="0"/>
          <a:ext cx="0" cy="0"/>
          <a:chOff x="0" y="0"/>
          <a:chExt cx="0" cy="0"/>
        </a:xfrm>
      </p:grpSpPr>
      <p:sp>
        <p:nvSpPr>
          <p:cNvPr id="4" name="Title 1"/>
          <p:cNvSpPr>
            <a:spLocks noGrp="1"/>
          </p:cNvSpPr>
          <p:nvPr>
            <p:ph type="title" hasCustomPrompt="1"/>
          </p:nvPr>
        </p:nvSpPr>
        <p:spPr bwMode="ltGray">
          <a:xfrm>
            <a:off x="756047" y="627534"/>
            <a:ext cx="6507723" cy="846386"/>
          </a:xfrm>
          <a:prstGeom prst="rect">
            <a:avLst/>
          </a:prstGeom>
          <a:noFill/>
        </p:spPr>
        <p:txBody>
          <a:bodyPr lIns="0" tIns="0" rIns="0" bIns="0" anchor="t" anchorCtr="0">
            <a:spAutoFit/>
          </a:bodyPr>
          <a:lstStyle>
            <a:lvl1pPr>
              <a:defRPr sz="6000" spc="-75" baseline="0">
                <a:solidFill>
                  <a:srgbClr val="00BCF2"/>
                </a:solidFill>
                <a:latin typeface="Open Sans Light"/>
                <a:cs typeface="Open Sans Light"/>
              </a:defRPr>
            </a:lvl1pPr>
          </a:lstStyle>
          <a:p>
            <a:r>
              <a:rPr lang="en-US" dirty="0" err="1" smtClean="0"/>
              <a:t>Themengebiet</a:t>
            </a:r>
            <a:endParaRPr lang="en-US" dirty="0"/>
          </a:p>
        </p:txBody>
      </p:sp>
      <p:sp>
        <p:nvSpPr>
          <p:cNvPr id="5" name="Text Placeholder 2"/>
          <p:cNvSpPr>
            <a:spLocks noGrp="1"/>
          </p:cNvSpPr>
          <p:nvPr>
            <p:ph type="body" sz="quarter" idx="14" hasCustomPrompt="1"/>
          </p:nvPr>
        </p:nvSpPr>
        <p:spPr bwMode="ltGray">
          <a:xfrm>
            <a:off x="756047" y="1527343"/>
            <a:ext cx="5486829" cy="369332"/>
          </a:xfrm>
          <a:prstGeom prst="rect">
            <a:avLst/>
          </a:prstGeom>
        </p:spPr>
        <p:txBody>
          <a:bodyPr lIns="27000" tIns="0" rIns="0" bIns="0">
            <a:spAutoFit/>
          </a:bodyPr>
          <a:lstStyle>
            <a:lvl1pPr marL="0" indent="0">
              <a:spcBef>
                <a:spcPts val="0"/>
              </a:spcBef>
              <a:buNone/>
              <a:defRPr sz="2400" baseline="0">
                <a:solidFill>
                  <a:srgbClr val="4E4E4E"/>
                </a:solidFill>
                <a:latin typeface="Open Sans"/>
                <a:cs typeface="Open Sans"/>
              </a:defRPr>
            </a:lvl1pPr>
          </a:lstStyle>
          <a:p>
            <a:pPr lvl="0"/>
            <a:r>
              <a:rPr lang="en-US" dirty="0" err="1" smtClean="0"/>
              <a:t>Möglicher</a:t>
            </a:r>
            <a:r>
              <a:rPr lang="en-US" dirty="0" smtClean="0"/>
              <a:t> </a:t>
            </a:r>
            <a:r>
              <a:rPr lang="en-US" dirty="0" err="1" smtClean="0"/>
              <a:t>Untertitel</a:t>
            </a:r>
            <a:r>
              <a:rPr lang="en-US" dirty="0" smtClean="0"/>
              <a:t> </a:t>
            </a:r>
            <a:r>
              <a:rPr lang="en-US" dirty="0" err="1" smtClean="0"/>
              <a:t>oder</a:t>
            </a:r>
            <a:r>
              <a:rPr lang="en-US" dirty="0" smtClean="0"/>
              <a:t> </a:t>
            </a:r>
            <a:r>
              <a:rPr lang="en-US" dirty="0" err="1" smtClean="0"/>
              <a:t>Ergänzung</a:t>
            </a:r>
            <a:endParaRPr lang="en-US" dirty="0"/>
          </a:p>
        </p:txBody>
      </p:sp>
    </p:spTree>
    <p:extLst>
      <p:ext uri="{BB962C8B-B14F-4D97-AF65-F5344CB8AC3E}">
        <p14:creationId xmlns:p14="http://schemas.microsoft.com/office/powerpoint/2010/main" val="116716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menfolie_1.1">
    <p:spTree>
      <p:nvGrpSpPr>
        <p:cNvPr id="1" name=""/>
        <p:cNvGrpSpPr/>
        <p:nvPr/>
      </p:nvGrpSpPr>
      <p:grpSpPr>
        <a:xfrm>
          <a:off x="0" y="0"/>
          <a:ext cx="0" cy="0"/>
          <a:chOff x="0" y="0"/>
          <a:chExt cx="0" cy="0"/>
        </a:xfrm>
      </p:grpSpPr>
      <p:sp>
        <p:nvSpPr>
          <p:cNvPr id="12" name="Text Placeholder 5"/>
          <p:cNvSpPr>
            <a:spLocks noGrp="1"/>
          </p:cNvSpPr>
          <p:nvPr>
            <p:ph type="body" sz="quarter" idx="10" hasCustomPrompt="1"/>
          </p:nvPr>
        </p:nvSpPr>
        <p:spPr>
          <a:xfrm>
            <a:off x="761209" y="1491284"/>
            <a:ext cx="7630715" cy="2599173"/>
          </a:xfrm>
          <a:prstGeom prst="rect">
            <a:avLst/>
          </a:prstGeom>
        </p:spPr>
        <p:txBody>
          <a:bodyPr wrap="square" lIns="0" tIns="0" rIns="0" bIns="0">
            <a:spAutoFit/>
          </a:bodyPr>
          <a:lstStyle>
            <a:lvl1pPr marL="0" indent="0">
              <a:buNone/>
              <a:defRPr sz="2400">
                <a:solidFill>
                  <a:srgbClr val="002050"/>
                </a:solidFill>
                <a:latin typeface="Open Sans"/>
                <a:cs typeface="Open Sans"/>
              </a:defRPr>
            </a:lvl1pPr>
            <a:lvl2pPr marL="0" marR="0" indent="0" algn="l" defTabSz="699557" rtl="0" eaLnBrk="1" fontAlgn="auto" latinLnBrk="0" hangingPunct="1">
              <a:lnSpc>
                <a:spcPct val="90000"/>
              </a:lnSpc>
              <a:spcBef>
                <a:spcPct val="20000"/>
              </a:spcBef>
              <a:spcAft>
                <a:spcPts val="0"/>
              </a:spcAft>
              <a:buClrTx/>
              <a:buSzPct val="90000"/>
              <a:buFont typeface="Arial"/>
              <a:buNone/>
              <a:tabLst/>
              <a:defRPr lang="en-US" sz="1800" kern="1200" dirty="0" smtClean="0">
                <a:solidFill>
                  <a:srgbClr val="4E4E4E"/>
                </a:solidFill>
                <a:latin typeface="Open Sans Light"/>
                <a:ea typeface="+mn-ea"/>
                <a:cs typeface="Open Sans Light"/>
              </a:defRPr>
            </a:lvl2pPr>
            <a:lvl3pPr marL="171450" marR="0" indent="0" algn="l" defTabSz="699557" rtl="0" eaLnBrk="1" fontAlgn="auto" latinLnBrk="0" hangingPunct="1">
              <a:lnSpc>
                <a:spcPct val="90000"/>
              </a:lnSpc>
              <a:spcBef>
                <a:spcPct val="20000"/>
              </a:spcBef>
              <a:spcAft>
                <a:spcPts val="0"/>
              </a:spcAft>
              <a:buClrTx/>
              <a:buSzPct val="90000"/>
              <a:buNone/>
              <a:tabLst/>
              <a:defRPr lang="en-US" sz="1500" kern="1200" dirty="0" smtClean="0">
                <a:solidFill>
                  <a:srgbClr val="4E4E4E"/>
                </a:solidFill>
                <a:latin typeface="+mn-lt"/>
                <a:ea typeface="+mn-ea"/>
                <a:cs typeface="+mn-cs"/>
              </a:defRPr>
            </a:lvl3pPr>
            <a:lvl4pPr marL="342900" marR="0" indent="0" algn="l" defTabSz="699557" rtl="0" eaLnBrk="1" fontAlgn="auto" latinLnBrk="0" hangingPunct="1">
              <a:lnSpc>
                <a:spcPct val="90000"/>
              </a:lnSpc>
              <a:spcBef>
                <a:spcPct val="20000"/>
              </a:spcBef>
              <a:spcAft>
                <a:spcPts val="0"/>
              </a:spcAft>
              <a:buClrTx/>
              <a:buSzPct val="90000"/>
              <a:buNone/>
              <a:tabLst/>
              <a:defRPr lang="en-US" sz="1400" kern="1200" dirty="0" smtClean="0">
                <a:solidFill>
                  <a:srgbClr val="4E4E4E"/>
                </a:solidFill>
                <a:latin typeface="+mn-lt"/>
                <a:ea typeface="+mn-ea"/>
                <a:cs typeface="+mn-cs"/>
              </a:defRPr>
            </a:lvl4pPr>
            <a:lvl5pPr marL="514350" marR="0" indent="0" algn="l" defTabSz="699557" rtl="0" eaLnBrk="1" fontAlgn="auto" latinLnBrk="0" hangingPunct="1">
              <a:lnSpc>
                <a:spcPct val="90000"/>
              </a:lnSpc>
              <a:spcBef>
                <a:spcPct val="20000"/>
              </a:spcBef>
              <a:spcAft>
                <a:spcPts val="0"/>
              </a:spcAft>
              <a:buClrTx/>
              <a:buSzPct val="90000"/>
              <a:buNone/>
              <a:tabLst/>
              <a:defRPr lang="en-US" sz="1400" kern="1200" dirty="0">
                <a:solidFill>
                  <a:srgbClr val="4E4E4E"/>
                </a:solidFill>
                <a:latin typeface="+mn-lt"/>
                <a:ea typeface="+mn-ea"/>
                <a:cs typeface="+mn-cs"/>
              </a:defRPr>
            </a:lvl5pPr>
          </a:lstStyle>
          <a:p>
            <a:r>
              <a:rPr lang="en-US" dirty="0" smtClean="0"/>
              <a:t>Stet </a:t>
            </a:r>
            <a:r>
              <a:rPr lang="en-US" dirty="0" err="1" smtClean="0"/>
              <a:t>clita</a:t>
            </a:r>
            <a:r>
              <a:rPr lang="en-US" dirty="0" smtClean="0"/>
              <a:t> </a:t>
            </a:r>
            <a:r>
              <a:rPr lang="en-US" dirty="0" err="1" smtClean="0"/>
              <a:t>kasd</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endParaRPr lang="de-DE" dirty="0" smtClean="0"/>
          </a:p>
          <a:p>
            <a:pPr marL="0" marR="0" lvl="1" indent="0" algn="l" defTabSz="699557" rtl="0" eaLnBrk="1" fontAlgn="auto" latinLnBrk="0" hangingPunct="1">
              <a:lnSpc>
                <a:spcPct val="90000"/>
              </a:lnSpc>
              <a:spcBef>
                <a:spcPct val="20000"/>
              </a:spcBef>
              <a:spcAft>
                <a:spcPts val="0"/>
              </a:spcAft>
              <a:buClrTx/>
              <a:buSzPct val="90000"/>
              <a:buFont typeface="Arial"/>
              <a:buNone/>
              <a:tabLst/>
              <a:defRPr/>
            </a:pPr>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sit </a:t>
            </a:r>
            <a:r>
              <a:rPr lang="en-US" dirty="0" err="1" smtClean="0"/>
              <a:t>amet</a:t>
            </a:r>
            <a:r>
              <a:rPr lang="en-US" dirty="0" smtClean="0"/>
              <a:t>. 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1"/>
            <a:endParaRPr lang="en-US" dirty="0" smtClean="0"/>
          </a:p>
        </p:txBody>
      </p:sp>
      <p:sp>
        <p:nvSpPr>
          <p:cNvPr id="5" name="Title 1"/>
          <p:cNvSpPr>
            <a:spLocks noGrp="1"/>
          </p:cNvSpPr>
          <p:nvPr>
            <p:ph type="title"/>
          </p:nvPr>
        </p:nvSpPr>
        <p:spPr>
          <a:xfrm>
            <a:off x="756048" y="681540"/>
            <a:ext cx="7630715" cy="507831"/>
          </a:xfrm>
          <a:prstGeom prst="rect">
            <a:avLst/>
          </a:prstGeom>
        </p:spPr>
        <p:txBody>
          <a:bodyPr wrap="square" lIns="0" tIns="0" rIns="0" bIns="0">
            <a:spAutoFit/>
          </a:bodyPr>
          <a:lstStyle>
            <a:lvl1pPr>
              <a:defRPr>
                <a:solidFill>
                  <a:srgbClr val="4E4E4E"/>
                </a:solidFill>
                <a:latin typeface="Open Sans Light"/>
                <a:cs typeface="Open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58072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menfolie_1.2">
    <p:spTree>
      <p:nvGrpSpPr>
        <p:cNvPr id="1" name=""/>
        <p:cNvGrpSpPr/>
        <p:nvPr/>
      </p:nvGrpSpPr>
      <p:grpSpPr>
        <a:xfrm>
          <a:off x="0" y="0"/>
          <a:ext cx="0" cy="0"/>
          <a:chOff x="0" y="0"/>
          <a:chExt cx="0" cy="0"/>
        </a:xfrm>
      </p:grpSpPr>
      <p:sp>
        <p:nvSpPr>
          <p:cNvPr id="11" name="Title 1"/>
          <p:cNvSpPr>
            <a:spLocks noGrp="1"/>
          </p:cNvSpPr>
          <p:nvPr>
            <p:ph type="title"/>
          </p:nvPr>
        </p:nvSpPr>
        <p:spPr>
          <a:xfrm>
            <a:off x="756048" y="681540"/>
            <a:ext cx="7630715" cy="507831"/>
          </a:xfrm>
          <a:prstGeom prst="rect">
            <a:avLst/>
          </a:prstGeom>
        </p:spPr>
        <p:txBody>
          <a:bodyPr wrap="square" lIns="0" tIns="0" rIns="0" bIns="0">
            <a:spAutoFit/>
          </a:bodyPr>
          <a:lstStyle>
            <a:lvl1pPr>
              <a:defRPr>
                <a:solidFill>
                  <a:srgbClr val="4E4E4E"/>
                </a:solidFill>
                <a:latin typeface="Open Sans Light"/>
                <a:cs typeface="Open Sans Light"/>
              </a:defRPr>
            </a:lvl1pPr>
          </a:lstStyle>
          <a:p>
            <a:r>
              <a:rPr lang="en-US" dirty="0" smtClean="0"/>
              <a:t>Click to edit Master title style</a:t>
            </a:r>
            <a:endParaRPr lang="en-US" dirty="0"/>
          </a:p>
        </p:txBody>
      </p:sp>
      <p:sp>
        <p:nvSpPr>
          <p:cNvPr id="12" name="Text Placeholder 5"/>
          <p:cNvSpPr>
            <a:spLocks noGrp="1"/>
          </p:cNvSpPr>
          <p:nvPr>
            <p:ph type="body" sz="quarter" idx="10" hasCustomPrompt="1"/>
          </p:nvPr>
        </p:nvSpPr>
        <p:spPr>
          <a:xfrm>
            <a:off x="762730" y="1481339"/>
            <a:ext cx="7624033" cy="2405274"/>
          </a:xfrm>
          <a:prstGeom prst="rect">
            <a:avLst/>
          </a:prstGeom>
        </p:spPr>
        <p:txBody>
          <a:bodyPr wrap="square" lIns="0" tIns="0" rIns="0" bIns="0">
            <a:spAutoFit/>
          </a:bodyPr>
          <a:lstStyle>
            <a:lvl1pPr marL="0" indent="0">
              <a:buNone/>
              <a:defRPr sz="2400">
                <a:solidFill>
                  <a:srgbClr val="002050"/>
                </a:solidFill>
                <a:latin typeface="Open Sans"/>
                <a:cs typeface="Open Sans"/>
              </a:defRPr>
            </a:lvl1pPr>
            <a:lvl2pPr marL="257175" marR="0" indent="-257175" algn="l" defTabSz="699557" rtl="0" eaLnBrk="1" fontAlgn="auto" latinLnBrk="0" hangingPunct="1">
              <a:lnSpc>
                <a:spcPct val="90000"/>
              </a:lnSpc>
              <a:spcBef>
                <a:spcPct val="20000"/>
              </a:spcBef>
              <a:spcAft>
                <a:spcPts val="0"/>
              </a:spcAft>
              <a:buClrTx/>
              <a:buSzPct val="90000"/>
              <a:buFont typeface="Arial"/>
              <a:buChar char="•"/>
              <a:tabLst/>
              <a:defRPr lang="en-US" sz="1800" kern="1200" dirty="0" smtClean="0">
                <a:solidFill>
                  <a:srgbClr val="4E4E4E"/>
                </a:solidFill>
                <a:latin typeface="Open Sans Light"/>
                <a:ea typeface="+mn-ea"/>
                <a:cs typeface="Open Sans Light"/>
              </a:defRPr>
            </a:lvl2pPr>
            <a:lvl3pPr marL="171450" marR="0" indent="0" algn="l" defTabSz="699557" rtl="0" eaLnBrk="1" fontAlgn="auto" latinLnBrk="0" hangingPunct="1">
              <a:lnSpc>
                <a:spcPct val="90000"/>
              </a:lnSpc>
              <a:spcBef>
                <a:spcPct val="20000"/>
              </a:spcBef>
              <a:spcAft>
                <a:spcPts val="0"/>
              </a:spcAft>
              <a:buClrTx/>
              <a:buSzPct val="90000"/>
              <a:buNone/>
              <a:tabLst/>
              <a:defRPr lang="en-US" sz="1500" kern="1200" dirty="0" smtClean="0">
                <a:solidFill>
                  <a:srgbClr val="4E4E4E"/>
                </a:solidFill>
                <a:latin typeface="+mn-lt"/>
                <a:ea typeface="+mn-ea"/>
                <a:cs typeface="+mn-cs"/>
              </a:defRPr>
            </a:lvl3pPr>
            <a:lvl4pPr marL="342900" marR="0" indent="0" algn="l" defTabSz="699557" rtl="0" eaLnBrk="1" fontAlgn="auto" latinLnBrk="0" hangingPunct="1">
              <a:lnSpc>
                <a:spcPct val="90000"/>
              </a:lnSpc>
              <a:spcBef>
                <a:spcPct val="20000"/>
              </a:spcBef>
              <a:spcAft>
                <a:spcPts val="0"/>
              </a:spcAft>
              <a:buClrTx/>
              <a:buSzPct val="90000"/>
              <a:buNone/>
              <a:tabLst/>
              <a:defRPr lang="en-US" sz="1400" kern="1200" dirty="0" smtClean="0">
                <a:solidFill>
                  <a:srgbClr val="4E4E4E"/>
                </a:solidFill>
                <a:latin typeface="+mn-lt"/>
                <a:ea typeface="+mn-ea"/>
                <a:cs typeface="+mn-cs"/>
              </a:defRPr>
            </a:lvl4pPr>
            <a:lvl5pPr marL="514350" marR="0" indent="0" algn="l" defTabSz="699557" rtl="0" eaLnBrk="1" fontAlgn="auto" latinLnBrk="0" hangingPunct="1">
              <a:lnSpc>
                <a:spcPct val="90000"/>
              </a:lnSpc>
              <a:spcBef>
                <a:spcPct val="20000"/>
              </a:spcBef>
              <a:spcAft>
                <a:spcPts val="0"/>
              </a:spcAft>
              <a:buClrTx/>
              <a:buSzPct val="90000"/>
              <a:buNone/>
              <a:tabLst/>
              <a:defRPr lang="en-US" sz="1400" kern="1200" dirty="0">
                <a:solidFill>
                  <a:srgbClr val="4E4E4E"/>
                </a:solidFill>
                <a:latin typeface="+mn-lt"/>
                <a:ea typeface="+mn-ea"/>
                <a:cs typeface="+mn-cs"/>
              </a:defRPr>
            </a:lvl5pPr>
          </a:lstStyle>
          <a:p>
            <a:r>
              <a:rPr lang="en-US" dirty="0" smtClean="0"/>
              <a:t>Stet </a:t>
            </a:r>
            <a:r>
              <a:rPr lang="en-US" dirty="0" err="1" smtClean="0"/>
              <a:t>clita</a:t>
            </a:r>
            <a:r>
              <a:rPr lang="en-US" dirty="0" smtClean="0"/>
              <a:t> </a:t>
            </a:r>
            <a:r>
              <a:rPr lang="en-US" dirty="0" err="1" smtClean="0"/>
              <a:t>kasd</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endParaRPr lang="de-DE" dirty="0" smtClean="0"/>
          </a:p>
          <a:p>
            <a:pPr lvl="1"/>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1"/>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1"/>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p:txBody>
      </p:sp>
    </p:spTree>
    <p:extLst>
      <p:ext uri="{BB962C8B-B14F-4D97-AF65-F5344CB8AC3E}">
        <p14:creationId xmlns:p14="http://schemas.microsoft.com/office/powerpoint/2010/main" val="4160238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enfolie_1.3">
    <p:spTree>
      <p:nvGrpSpPr>
        <p:cNvPr id="1" name=""/>
        <p:cNvGrpSpPr/>
        <p:nvPr/>
      </p:nvGrpSpPr>
      <p:grpSpPr>
        <a:xfrm>
          <a:off x="0" y="0"/>
          <a:ext cx="0" cy="0"/>
          <a:chOff x="0" y="0"/>
          <a:chExt cx="0" cy="0"/>
        </a:xfrm>
      </p:grpSpPr>
      <p:sp>
        <p:nvSpPr>
          <p:cNvPr id="12" name="Text Placeholder 5"/>
          <p:cNvSpPr>
            <a:spLocks noGrp="1"/>
          </p:cNvSpPr>
          <p:nvPr>
            <p:ph type="body" sz="quarter" idx="10" hasCustomPrompt="1"/>
          </p:nvPr>
        </p:nvSpPr>
        <p:spPr>
          <a:xfrm>
            <a:off x="756047" y="1484710"/>
            <a:ext cx="4518031" cy="2285241"/>
          </a:xfrm>
          <a:prstGeom prst="rect">
            <a:avLst/>
          </a:prstGeom>
        </p:spPr>
        <p:txBody>
          <a:bodyPr wrap="square" lIns="0" tIns="0" rIns="0" bIns="0">
            <a:spAutoFit/>
          </a:bodyPr>
          <a:lstStyle>
            <a:lvl1pPr marL="0" indent="0">
              <a:buFont typeface="Arial"/>
              <a:buNone/>
              <a:defRPr sz="2400" baseline="0">
                <a:solidFill>
                  <a:srgbClr val="002050"/>
                </a:solidFill>
                <a:latin typeface="Open Sans"/>
                <a:cs typeface="Open Sans"/>
              </a:defRPr>
            </a:lvl1pPr>
            <a:lvl2pPr marL="257175" marR="0" indent="-257175" algn="l" defTabSz="699557" rtl="0" eaLnBrk="1" fontAlgn="auto" latinLnBrk="0" hangingPunct="1">
              <a:lnSpc>
                <a:spcPct val="90000"/>
              </a:lnSpc>
              <a:spcBef>
                <a:spcPct val="20000"/>
              </a:spcBef>
              <a:spcAft>
                <a:spcPts val="0"/>
              </a:spcAft>
              <a:buClrTx/>
              <a:buSzPct val="90000"/>
              <a:buFont typeface="Arial"/>
              <a:buChar char="•"/>
              <a:tabLst/>
              <a:defRPr lang="en-US" sz="1800" kern="1200" dirty="0" smtClean="0">
                <a:solidFill>
                  <a:srgbClr val="4E4E4E"/>
                </a:solidFill>
                <a:latin typeface="Open Sans Light"/>
                <a:ea typeface="+mn-ea"/>
                <a:cs typeface="Open Sans Light"/>
              </a:defRPr>
            </a:lvl2pPr>
            <a:lvl3pPr marL="171450" marR="0" indent="0" algn="l" defTabSz="699557" rtl="0" eaLnBrk="1" fontAlgn="auto" latinLnBrk="0" hangingPunct="1">
              <a:lnSpc>
                <a:spcPct val="90000"/>
              </a:lnSpc>
              <a:spcBef>
                <a:spcPct val="20000"/>
              </a:spcBef>
              <a:spcAft>
                <a:spcPts val="0"/>
              </a:spcAft>
              <a:buClrTx/>
              <a:buSzPct val="90000"/>
              <a:buNone/>
              <a:tabLst/>
              <a:defRPr lang="en-US" sz="1500" kern="1200" dirty="0" smtClean="0">
                <a:solidFill>
                  <a:srgbClr val="4E4E4E"/>
                </a:solidFill>
                <a:latin typeface="+mn-lt"/>
                <a:ea typeface="+mn-ea"/>
                <a:cs typeface="+mn-cs"/>
              </a:defRPr>
            </a:lvl3pPr>
            <a:lvl4pPr marL="342900" marR="0" indent="0" algn="l" defTabSz="699557" rtl="0" eaLnBrk="1" fontAlgn="auto" latinLnBrk="0" hangingPunct="1">
              <a:lnSpc>
                <a:spcPct val="90000"/>
              </a:lnSpc>
              <a:spcBef>
                <a:spcPct val="20000"/>
              </a:spcBef>
              <a:spcAft>
                <a:spcPts val="0"/>
              </a:spcAft>
              <a:buClrTx/>
              <a:buSzPct val="90000"/>
              <a:buNone/>
              <a:tabLst/>
              <a:defRPr lang="en-US" sz="1400" kern="1200" dirty="0" smtClean="0">
                <a:solidFill>
                  <a:srgbClr val="4E4E4E"/>
                </a:solidFill>
                <a:latin typeface="+mn-lt"/>
                <a:ea typeface="+mn-ea"/>
                <a:cs typeface="+mn-cs"/>
              </a:defRPr>
            </a:lvl4pPr>
            <a:lvl5pPr marL="514350" marR="0" indent="0" algn="l" defTabSz="699557" rtl="0" eaLnBrk="1" fontAlgn="auto" latinLnBrk="0" hangingPunct="1">
              <a:lnSpc>
                <a:spcPct val="90000"/>
              </a:lnSpc>
              <a:spcBef>
                <a:spcPct val="20000"/>
              </a:spcBef>
              <a:spcAft>
                <a:spcPts val="0"/>
              </a:spcAft>
              <a:buClrTx/>
              <a:buSzPct val="90000"/>
              <a:buNone/>
              <a:tabLst/>
              <a:defRPr lang="en-US" sz="1400" kern="1200" dirty="0">
                <a:solidFill>
                  <a:srgbClr val="4E4E4E"/>
                </a:solidFill>
                <a:latin typeface="+mn-lt"/>
                <a:ea typeface="+mn-ea"/>
                <a:cs typeface="+mn-cs"/>
              </a:defRPr>
            </a:lvl5pPr>
          </a:lstStyle>
          <a:p>
            <a:pPr lvl="0"/>
            <a:r>
              <a:rPr lang="en-US" dirty="0" smtClean="0"/>
              <a:t>Click to edit Master text styles</a:t>
            </a:r>
          </a:p>
          <a:p>
            <a:pPr lvl="1"/>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marL="257175" marR="0" lvl="1" indent="-257175" algn="l" defTabSz="699557" rtl="0" eaLnBrk="1" fontAlgn="auto" latinLnBrk="0" hangingPunct="1">
              <a:lnSpc>
                <a:spcPct val="90000"/>
              </a:lnSpc>
              <a:spcBef>
                <a:spcPct val="20000"/>
              </a:spcBef>
              <a:spcAft>
                <a:spcPts val="0"/>
              </a:spcAft>
              <a:buClrTx/>
              <a:buSzPct val="90000"/>
              <a:buFont typeface="Arial"/>
              <a:buChar char="•"/>
              <a:tabLst/>
              <a:defRPr/>
            </a:pPr>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marL="257175" marR="0" lvl="1" indent="-257175" algn="l" defTabSz="699557" rtl="0" eaLnBrk="1" fontAlgn="auto" latinLnBrk="0" hangingPunct="1">
              <a:lnSpc>
                <a:spcPct val="90000"/>
              </a:lnSpc>
              <a:spcBef>
                <a:spcPct val="20000"/>
              </a:spcBef>
              <a:spcAft>
                <a:spcPts val="0"/>
              </a:spcAft>
              <a:buClrTx/>
              <a:buSzPct val="90000"/>
              <a:buFont typeface="Arial"/>
              <a:buChar char="•"/>
              <a:tabLst/>
              <a:defRPr/>
            </a:pPr>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a:t>
            </a:r>
          </a:p>
        </p:txBody>
      </p:sp>
      <p:sp>
        <p:nvSpPr>
          <p:cNvPr id="6" name="Inhaltsplatzhalter 3"/>
          <p:cNvSpPr>
            <a:spLocks noGrp="1"/>
          </p:cNvSpPr>
          <p:nvPr>
            <p:ph sz="half" idx="2"/>
          </p:nvPr>
        </p:nvSpPr>
        <p:spPr>
          <a:xfrm>
            <a:off x="5581894" y="1484710"/>
            <a:ext cx="2804869" cy="2457236"/>
          </a:xfrm>
          <a:prstGeom prst="rect">
            <a:avLst/>
          </a:prstGeom>
        </p:spPr>
        <p:txBody>
          <a:bodyPr lIns="68580" tIns="34290" rIns="68580" bIns="34290"/>
          <a:lstStyle>
            <a:lvl1pPr>
              <a:defRPr sz="2100"/>
            </a:lvl1pPr>
            <a:lvl2pPr>
              <a:defRPr sz="1800"/>
            </a:lvl2pPr>
            <a:lvl3pPr>
              <a:defRPr sz="1500"/>
            </a:lvl3pPr>
            <a:lvl4pPr>
              <a:defRPr sz="1400">
                <a:latin typeface="Open Sans"/>
                <a:cs typeface="Open Sans"/>
              </a:defRPr>
            </a:lvl4pPr>
            <a:lvl5pPr>
              <a:defRPr sz="1400">
                <a:latin typeface="Open Sans"/>
                <a:cs typeface="Open Sans"/>
              </a:defRPr>
            </a:lvl5pPr>
            <a:lvl6pPr>
              <a:defRPr sz="1400"/>
            </a:lvl6pPr>
            <a:lvl7pPr>
              <a:defRPr sz="1400"/>
            </a:lvl7pPr>
            <a:lvl8pPr>
              <a:defRPr sz="1400"/>
            </a:lvl8pPr>
            <a:lvl9pPr>
              <a:defRPr sz="1400"/>
            </a:lvl9pPr>
          </a:lstStyle>
          <a:p>
            <a:pPr lvl="3"/>
            <a:endParaRPr lang="de-DE" dirty="0" smtClean="0"/>
          </a:p>
          <a:p>
            <a:pPr lvl="4"/>
            <a:endParaRPr lang="de-DE" dirty="0"/>
          </a:p>
        </p:txBody>
      </p:sp>
      <p:sp>
        <p:nvSpPr>
          <p:cNvPr id="7" name="Title 1"/>
          <p:cNvSpPr>
            <a:spLocks noGrp="1"/>
          </p:cNvSpPr>
          <p:nvPr>
            <p:ph type="title"/>
          </p:nvPr>
        </p:nvSpPr>
        <p:spPr>
          <a:xfrm>
            <a:off x="756048" y="681540"/>
            <a:ext cx="7630715" cy="507831"/>
          </a:xfrm>
          <a:prstGeom prst="rect">
            <a:avLst/>
          </a:prstGeom>
        </p:spPr>
        <p:txBody>
          <a:bodyPr wrap="square" lIns="0" tIns="0" rIns="0" bIns="0">
            <a:spAutoFit/>
          </a:bodyPr>
          <a:lstStyle>
            <a:lvl1pPr>
              <a:defRPr>
                <a:solidFill>
                  <a:srgbClr val="4E4E4E"/>
                </a:solidFill>
                <a:latin typeface="Open Sans Light"/>
                <a:cs typeface="Open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905089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enfolie_1.4">
    <p:spTree>
      <p:nvGrpSpPr>
        <p:cNvPr id="1" name=""/>
        <p:cNvGrpSpPr/>
        <p:nvPr/>
      </p:nvGrpSpPr>
      <p:grpSpPr>
        <a:xfrm>
          <a:off x="0" y="0"/>
          <a:ext cx="0" cy="0"/>
          <a:chOff x="0" y="0"/>
          <a:chExt cx="0" cy="0"/>
        </a:xfrm>
      </p:grpSpPr>
      <p:sp>
        <p:nvSpPr>
          <p:cNvPr id="5" name="Text Placeholder 5"/>
          <p:cNvSpPr>
            <a:spLocks noGrp="1"/>
          </p:cNvSpPr>
          <p:nvPr>
            <p:ph type="body" sz="quarter" idx="11" hasCustomPrompt="1"/>
          </p:nvPr>
        </p:nvSpPr>
        <p:spPr>
          <a:xfrm>
            <a:off x="756047" y="1484710"/>
            <a:ext cx="3672000" cy="2700000"/>
          </a:xfrm>
          <a:prstGeom prst="rect">
            <a:avLst/>
          </a:prstGeom>
        </p:spPr>
        <p:txBody>
          <a:bodyPr lIns="0" tIns="0" rIns="0" bIns="0"/>
          <a:lstStyle>
            <a:lvl1pPr marL="0" indent="0">
              <a:buNone/>
              <a:defRPr sz="2400">
                <a:solidFill>
                  <a:srgbClr val="6A1980"/>
                </a:solidFill>
                <a:latin typeface="+mj-lt"/>
              </a:defRPr>
            </a:lvl1pPr>
            <a:lvl2pPr marL="257175" marR="0" indent="-257175" algn="l" defTabSz="699557" rtl="0" eaLnBrk="1" fontAlgn="auto" latinLnBrk="0" hangingPunct="1">
              <a:lnSpc>
                <a:spcPct val="90000"/>
              </a:lnSpc>
              <a:spcBef>
                <a:spcPct val="20000"/>
              </a:spcBef>
              <a:spcAft>
                <a:spcPts val="0"/>
              </a:spcAft>
              <a:buClrTx/>
              <a:buSzPct val="90000"/>
              <a:buFont typeface="Arial"/>
              <a:buChar char="•"/>
              <a:tabLst/>
              <a:defRPr lang="en-US" sz="1800" kern="1200" dirty="0" smtClean="0">
                <a:solidFill>
                  <a:srgbClr val="4E4E4E"/>
                </a:solidFill>
                <a:latin typeface="Open Sans Light"/>
                <a:ea typeface="+mn-ea"/>
                <a:cs typeface="Open Sans Light"/>
              </a:defRPr>
            </a:lvl2pPr>
            <a:lvl3pPr marL="171450" marR="0" indent="0" algn="l" defTabSz="699557" rtl="0" eaLnBrk="1" fontAlgn="auto" latinLnBrk="0" hangingPunct="1">
              <a:lnSpc>
                <a:spcPct val="90000"/>
              </a:lnSpc>
              <a:spcBef>
                <a:spcPct val="20000"/>
              </a:spcBef>
              <a:spcAft>
                <a:spcPts val="0"/>
              </a:spcAft>
              <a:buClrTx/>
              <a:buSzPct val="90000"/>
              <a:buNone/>
              <a:tabLst/>
              <a:defRPr lang="en-US" sz="1500" kern="1200" dirty="0" smtClean="0">
                <a:solidFill>
                  <a:srgbClr val="4E4E4E"/>
                </a:solidFill>
                <a:latin typeface="+mn-lt"/>
                <a:ea typeface="+mn-ea"/>
                <a:cs typeface="+mn-cs"/>
              </a:defRPr>
            </a:lvl3pPr>
            <a:lvl4pPr marL="342900" marR="0" indent="0" algn="l" defTabSz="699557" rtl="0" eaLnBrk="1" fontAlgn="auto" latinLnBrk="0" hangingPunct="1">
              <a:lnSpc>
                <a:spcPct val="90000"/>
              </a:lnSpc>
              <a:spcBef>
                <a:spcPct val="20000"/>
              </a:spcBef>
              <a:spcAft>
                <a:spcPts val="0"/>
              </a:spcAft>
              <a:buClrTx/>
              <a:buSzPct val="90000"/>
              <a:buNone/>
              <a:tabLst/>
              <a:defRPr lang="en-US" sz="1400" kern="1200" dirty="0" smtClean="0">
                <a:solidFill>
                  <a:srgbClr val="4E4E4E"/>
                </a:solidFill>
                <a:latin typeface="+mn-lt"/>
                <a:ea typeface="+mn-ea"/>
                <a:cs typeface="+mn-cs"/>
              </a:defRPr>
            </a:lvl4pPr>
            <a:lvl5pPr marL="514350" marR="0" indent="0" algn="l" defTabSz="699557" rtl="0" eaLnBrk="1" fontAlgn="auto" latinLnBrk="0" hangingPunct="1">
              <a:lnSpc>
                <a:spcPct val="90000"/>
              </a:lnSpc>
              <a:spcBef>
                <a:spcPct val="20000"/>
              </a:spcBef>
              <a:spcAft>
                <a:spcPts val="0"/>
              </a:spcAft>
              <a:buClrTx/>
              <a:buSzPct val="90000"/>
              <a:buNone/>
              <a:tabLst/>
              <a:defRPr lang="en-US" sz="1400" kern="1200" dirty="0">
                <a:solidFill>
                  <a:srgbClr val="4E4E4E"/>
                </a:solidFill>
                <a:latin typeface="+mn-lt"/>
                <a:ea typeface="+mn-ea"/>
                <a:cs typeface="+mn-cs"/>
              </a:defRPr>
            </a:lvl5pPr>
          </a:lstStyle>
          <a:p>
            <a:pPr lvl="1"/>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1"/>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1"/>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p:txBody>
      </p:sp>
      <p:sp>
        <p:nvSpPr>
          <p:cNvPr id="6" name="Text Placeholder 5"/>
          <p:cNvSpPr>
            <a:spLocks noGrp="1"/>
          </p:cNvSpPr>
          <p:nvPr>
            <p:ph type="body" sz="quarter" idx="12" hasCustomPrompt="1"/>
          </p:nvPr>
        </p:nvSpPr>
        <p:spPr>
          <a:xfrm>
            <a:off x="4714763" y="1478657"/>
            <a:ext cx="3672000" cy="2700000"/>
          </a:xfrm>
          <a:prstGeom prst="rect">
            <a:avLst/>
          </a:prstGeom>
        </p:spPr>
        <p:txBody>
          <a:bodyPr lIns="0" tIns="0" rIns="0" bIns="0"/>
          <a:lstStyle>
            <a:lvl1pPr marL="0" indent="0">
              <a:buNone/>
              <a:defRPr sz="2400">
                <a:solidFill>
                  <a:srgbClr val="6A1980"/>
                </a:solidFill>
                <a:latin typeface="+mj-lt"/>
              </a:defRPr>
            </a:lvl1pPr>
            <a:lvl2pPr marL="257175" marR="0" indent="-257175" algn="l" defTabSz="699557" rtl="0" eaLnBrk="1" fontAlgn="auto" latinLnBrk="0" hangingPunct="1">
              <a:lnSpc>
                <a:spcPct val="90000"/>
              </a:lnSpc>
              <a:spcBef>
                <a:spcPct val="20000"/>
              </a:spcBef>
              <a:spcAft>
                <a:spcPts val="0"/>
              </a:spcAft>
              <a:buClrTx/>
              <a:buSzPct val="90000"/>
              <a:buFont typeface="Arial"/>
              <a:buChar char="•"/>
              <a:tabLst/>
              <a:defRPr lang="en-US" sz="1800" kern="1200" dirty="0" smtClean="0">
                <a:solidFill>
                  <a:srgbClr val="4E4E4E"/>
                </a:solidFill>
                <a:latin typeface="Open Sans Light"/>
                <a:ea typeface="+mn-ea"/>
                <a:cs typeface="Open Sans Light"/>
              </a:defRPr>
            </a:lvl2pPr>
            <a:lvl3pPr marL="171450" marR="0" indent="0" algn="l" defTabSz="699557" rtl="0" eaLnBrk="1" fontAlgn="auto" latinLnBrk="0" hangingPunct="1">
              <a:lnSpc>
                <a:spcPct val="90000"/>
              </a:lnSpc>
              <a:spcBef>
                <a:spcPct val="20000"/>
              </a:spcBef>
              <a:spcAft>
                <a:spcPts val="0"/>
              </a:spcAft>
              <a:buClrTx/>
              <a:buSzPct val="90000"/>
              <a:buNone/>
              <a:tabLst/>
              <a:defRPr lang="en-US" sz="1500" kern="1200" dirty="0" smtClean="0">
                <a:solidFill>
                  <a:srgbClr val="4E4E4E"/>
                </a:solidFill>
                <a:latin typeface="+mn-lt"/>
                <a:ea typeface="+mn-ea"/>
                <a:cs typeface="+mn-cs"/>
              </a:defRPr>
            </a:lvl3pPr>
            <a:lvl4pPr marL="342900" marR="0" indent="0" algn="l" defTabSz="699557" rtl="0" eaLnBrk="1" fontAlgn="auto" latinLnBrk="0" hangingPunct="1">
              <a:lnSpc>
                <a:spcPct val="90000"/>
              </a:lnSpc>
              <a:spcBef>
                <a:spcPct val="20000"/>
              </a:spcBef>
              <a:spcAft>
                <a:spcPts val="0"/>
              </a:spcAft>
              <a:buClrTx/>
              <a:buSzPct val="90000"/>
              <a:buNone/>
              <a:tabLst/>
              <a:defRPr lang="en-US" sz="1400" kern="1200" dirty="0" smtClean="0">
                <a:solidFill>
                  <a:srgbClr val="4E4E4E"/>
                </a:solidFill>
                <a:latin typeface="+mn-lt"/>
                <a:ea typeface="+mn-ea"/>
                <a:cs typeface="+mn-cs"/>
              </a:defRPr>
            </a:lvl4pPr>
            <a:lvl5pPr marL="514350" marR="0" indent="0" algn="l" defTabSz="699557" rtl="0" eaLnBrk="1" fontAlgn="auto" latinLnBrk="0" hangingPunct="1">
              <a:lnSpc>
                <a:spcPct val="90000"/>
              </a:lnSpc>
              <a:spcBef>
                <a:spcPct val="20000"/>
              </a:spcBef>
              <a:spcAft>
                <a:spcPts val="0"/>
              </a:spcAft>
              <a:buClrTx/>
              <a:buSzPct val="90000"/>
              <a:buNone/>
              <a:tabLst/>
              <a:defRPr lang="en-US" sz="1400" kern="1200" dirty="0">
                <a:solidFill>
                  <a:srgbClr val="4E4E4E"/>
                </a:solidFill>
                <a:latin typeface="+mn-lt"/>
                <a:ea typeface="+mn-ea"/>
                <a:cs typeface="+mn-cs"/>
              </a:defRPr>
            </a:lvl5pPr>
          </a:lstStyle>
          <a:p>
            <a:pPr lvl="1"/>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1"/>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1"/>
            <a:r>
              <a:rPr lang="en-US" dirty="0" smtClean="0"/>
              <a:t>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p:txBody>
      </p:sp>
      <p:sp>
        <p:nvSpPr>
          <p:cNvPr id="7" name="Title 1"/>
          <p:cNvSpPr>
            <a:spLocks noGrp="1"/>
          </p:cNvSpPr>
          <p:nvPr>
            <p:ph type="title"/>
          </p:nvPr>
        </p:nvSpPr>
        <p:spPr>
          <a:xfrm>
            <a:off x="756048" y="681540"/>
            <a:ext cx="7630715" cy="507831"/>
          </a:xfrm>
          <a:prstGeom prst="rect">
            <a:avLst/>
          </a:prstGeom>
        </p:spPr>
        <p:txBody>
          <a:bodyPr wrap="square" lIns="0" tIns="0" rIns="0" bIns="0">
            <a:spAutoFit/>
          </a:bodyPr>
          <a:lstStyle>
            <a:lvl1pPr>
              <a:defRPr>
                <a:solidFill>
                  <a:srgbClr val="4E4E4E"/>
                </a:solidFill>
                <a:latin typeface="Open Sans Light"/>
                <a:cs typeface="Open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050290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foli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19"/>
          <p:cNvSpPr/>
          <p:nvPr userDrawn="1"/>
        </p:nvSpPr>
        <p:spPr bwMode="gray">
          <a:xfrm>
            <a:off x="251255" y="1557338"/>
            <a:ext cx="5486400" cy="2743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 Box 3"/>
          <p:cNvSpPr txBox="1">
            <a:spLocks noChangeArrowheads="1"/>
          </p:cNvSpPr>
          <p:nvPr userDrawn="1"/>
        </p:nvSpPr>
        <p:spPr bwMode="blackWhite">
          <a:xfrm>
            <a:off x="756048" y="4515966"/>
            <a:ext cx="5459693" cy="23083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699218" eaLnBrk="0" hangingPunct="0"/>
            <a:r>
              <a:rPr lang="en-US" sz="500" dirty="0">
                <a:gradFill>
                  <a:gsLst>
                    <a:gs pos="0">
                      <a:srgbClr val="FFFFFF"/>
                    </a:gs>
                    <a:gs pos="100000">
                      <a:srgbClr val="FFFFFF"/>
                    </a:gs>
                  </a:gsLst>
                  <a:lin ang="5400000" scaled="0"/>
                </a:gradFill>
                <a:cs typeface="Segoe UI" pitchFamily="34" charset="0"/>
              </a:rPr>
              <a:t>© </a:t>
            </a:r>
            <a:r>
              <a:rPr lang="en-US" sz="500" dirty="0" smtClean="0">
                <a:gradFill>
                  <a:gsLst>
                    <a:gs pos="0">
                      <a:srgbClr val="FFFFFF"/>
                    </a:gs>
                    <a:gs pos="100000">
                      <a:srgbClr val="FFFFFF"/>
                    </a:gs>
                  </a:gsLst>
                  <a:lin ang="5400000" scaled="0"/>
                </a:gradFill>
                <a:cs typeface="Segoe UI" pitchFamily="34" charset="0"/>
              </a:rPr>
              <a:t>2015 </a:t>
            </a:r>
            <a:r>
              <a:rPr lang="en-US" sz="500" dirty="0">
                <a:gradFill>
                  <a:gsLst>
                    <a:gs pos="0">
                      <a:srgbClr val="FFFFFF"/>
                    </a:gs>
                    <a:gs pos="100000">
                      <a:srgbClr val="FFFFFF"/>
                    </a:gs>
                  </a:gsLst>
                  <a:lin ang="5400000" scaled="0"/>
                </a:gradFill>
                <a:cs typeface="Segoe UI" pitchFamily="34" charset="0"/>
              </a:rPr>
              <a:t>Microsoft Corporation. All rights reserved. </a:t>
            </a:r>
            <a:r>
              <a:rPr lang="en-US" sz="500" dirty="0" smtClean="0">
                <a:gradFill>
                  <a:gsLst>
                    <a:gs pos="0">
                      <a:srgbClr val="FFFFFF"/>
                    </a:gs>
                    <a:gs pos="100000">
                      <a:srgbClr val="FFFFFF"/>
                    </a:gs>
                  </a:gsLst>
                  <a:lin ang="5400000" scaled="0"/>
                </a:gradFill>
                <a:cs typeface="Segoe UI" pitchFamily="34" charset="0"/>
              </a:rPr>
              <a:t> Because </a:t>
            </a:r>
            <a:r>
              <a:rPr lang="en-US" sz="500" dirty="0">
                <a:gradFill>
                  <a:gsLst>
                    <a:gs pos="0">
                      <a:srgbClr val="FFFFFF"/>
                    </a:gs>
                    <a:gs pos="100000">
                      <a:srgbClr val="FFFFFF"/>
                    </a:gs>
                  </a:gsLst>
                  <a:lin ang="5400000" scaled="0"/>
                </a:gradFill>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gradFill>
                  <a:gsLst>
                    <a:gs pos="0">
                      <a:srgbClr val="FFFFFF"/>
                    </a:gs>
                    <a:gs pos="100000">
                      <a:srgbClr val="FFFFFF"/>
                    </a:gs>
                  </a:gsLst>
                  <a:lin ang="5400000" scaled="0"/>
                </a:gradFill>
                <a:cs typeface="Segoe UI" pitchFamily="34" charset="0"/>
              </a:rPr>
              <a:t>MICROSOFT </a:t>
            </a:r>
            <a:r>
              <a:rPr lang="en-US" sz="500" dirty="0">
                <a:gradFill>
                  <a:gsLst>
                    <a:gs pos="0">
                      <a:srgbClr val="FFFFFF"/>
                    </a:gs>
                    <a:gs pos="100000">
                      <a:srgbClr val="FFFFFF"/>
                    </a:gs>
                  </a:gsLst>
                  <a:lin ang="5400000" scaled="0"/>
                </a:gradFill>
                <a:cs typeface="Segoe UI" pitchFamily="34" charset="0"/>
              </a:rPr>
              <a:t>MAKES NO WARRANTIES, EXPRESS, IMPLIED OR STATUTORY, AS TO THE INFORMATION IN THIS PRESENTATION.</a:t>
            </a:r>
          </a:p>
        </p:txBody>
      </p:sp>
      <p:sp>
        <p:nvSpPr>
          <p:cNvPr id="9" name="Title 1"/>
          <p:cNvSpPr>
            <a:spLocks noGrp="1"/>
          </p:cNvSpPr>
          <p:nvPr>
            <p:ph type="title" hasCustomPrompt="1"/>
          </p:nvPr>
        </p:nvSpPr>
        <p:spPr bwMode="ltGray">
          <a:xfrm>
            <a:off x="1259632" y="1743658"/>
            <a:ext cx="6507723" cy="846386"/>
          </a:xfrm>
          <a:prstGeom prst="rect">
            <a:avLst/>
          </a:prstGeom>
          <a:noFill/>
        </p:spPr>
        <p:txBody>
          <a:bodyPr lIns="0" tIns="0" rIns="0" bIns="0" anchor="t" anchorCtr="0">
            <a:spAutoFit/>
          </a:bodyPr>
          <a:lstStyle>
            <a:lvl1pPr algn="ctr">
              <a:defRPr sz="6000" cap="all" spc="-75" baseline="0">
                <a:gradFill>
                  <a:gsLst>
                    <a:gs pos="5833">
                      <a:srgbClr val="FFFFFF"/>
                    </a:gs>
                    <a:gs pos="18000">
                      <a:srgbClr val="FFFFFF"/>
                    </a:gs>
                  </a:gsLst>
                  <a:lin ang="5400000" scaled="0"/>
                </a:gradFill>
                <a:latin typeface="Open Sans"/>
                <a:cs typeface="Open Sans"/>
              </a:defRPr>
            </a:lvl1pPr>
          </a:lstStyle>
          <a:p>
            <a:r>
              <a:rPr lang="en-US" dirty="0" err="1" smtClean="0"/>
              <a:t>Vielen</a:t>
            </a:r>
            <a:r>
              <a:rPr lang="en-US" dirty="0" smtClean="0"/>
              <a:t> Dank</a:t>
            </a:r>
            <a:endParaRPr lang="en-US" dirty="0"/>
          </a:p>
        </p:txBody>
      </p:sp>
    </p:spTree>
    <p:extLst>
      <p:ext uri="{BB962C8B-B14F-4D97-AF65-F5344CB8AC3E}">
        <p14:creationId xmlns:p14="http://schemas.microsoft.com/office/powerpoint/2010/main" val="33039695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7469" userDrawn="1">
          <p15:clr>
            <a:srgbClr val="FBAE40"/>
          </p15:clr>
        </p15:guide>
        <p15:guide id="3" pos="58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7" y="171453"/>
            <a:ext cx="8363938" cy="56092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367575866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563132"/>
            <a:ext cx="8740142" cy="1347163"/>
          </a:xfrm>
          <a:noFill/>
        </p:spPr>
        <p:txBody>
          <a:bodyPr tIns="91413" bIns="91413" anchor="t" anchorCtr="0"/>
          <a:lstStyle>
            <a:lvl1pPr>
              <a:defRPr sz="6469"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702357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p:cNvSpPr/>
          <p:nvPr userDrawn="1"/>
        </p:nvSpPr>
        <p:spPr>
          <a:xfrm>
            <a:off x="0" y="4783500"/>
            <a:ext cx="9144000" cy="360000"/>
          </a:xfrm>
          <a:prstGeom prst="rect">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lIns="360000" tIns="108000" bIns="0" rtlCol="0" anchor="ctr" anchorCtr="0">
            <a:noAutofit/>
          </a:bodyPr>
          <a:lstStyle/>
          <a:p>
            <a:pPr algn="l" rtl="0"/>
            <a:r>
              <a:rPr lang="de-DE" sz="1400" b="1" i="0" u="none" strike="noStrike" kern="1200" baseline="30000" dirty="0" smtClean="0">
                <a:solidFill>
                  <a:schemeClr val="lt1"/>
                </a:solidFill>
                <a:latin typeface="Open Sans"/>
                <a:ea typeface="+mn-ea"/>
                <a:cs typeface="Open Sans"/>
              </a:rPr>
              <a:t>Software Engineering war nie spannender.</a:t>
            </a:r>
          </a:p>
        </p:txBody>
      </p:sp>
      <p:pic>
        <p:nvPicPr>
          <p:cNvPr id="6" name="Bild 5"/>
          <p:cNvPicPr>
            <a:picLocks noChangeAspect="1"/>
          </p:cNvPicPr>
          <p:nvPr userDrawn="1"/>
        </p:nvPicPr>
        <p:blipFill>
          <a:blip r:embed="rId12"/>
          <a:stretch>
            <a:fillRect/>
          </a:stretch>
        </p:blipFill>
        <p:spPr>
          <a:xfrm>
            <a:off x="6948264" y="4191930"/>
            <a:ext cx="1872208" cy="392086"/>
          </a:xfrm>
          <a:prstGeom prst="rect">
            <a:avLst/>
          </a:prstGeom>
        </p:spPr>
      </p:pic>
    </p:spTree>
    <p:extLst>
      <p:ext uri="{BB962C8B-B14F-4D97-AF65-F5344CB8AC3E}">
        <p14:creationId xmlns:p14="http://schemas.microsoft.com/office/powerpoint/2010/main" val="891319645"/>
      </p:ext>
    </p:extLst>
  </p:cSld>
  <p:clrMap bg1="lt1" tx1="dk1" bg2="lt2" tx2="dk2" accent1="accent1" accent2="accent2" accent3="accent3" accent4="accent4" accent5="accent5" accent6="accent6" hlink="hlink" folHlink="folHlink"/>
  <p:sldLayoutIdLst>
    <p:sldLayoutId id="2147483706" r:id="rId1"/>
    <p:sldLayoutId id="2147483747" r:id="rId2"/>
    <p:sldLayoutId id="2147483743" r:id="rId3"/>
    <p:sldLayoutId id="2147483744" r:id="rId4"/>
    <p:sldLayoutId id="2147483661" r:id="rId5"/>
    <p:sldLayoutId id="2147483745" r:id="rId6"/>
    <p:sldLayoutId id="2147483742" r:id="rId7"/>
    <p:sldLayoutId id="2147483748" r:id="rId8"/>
    <p:sldLayoutId id="2147483749" r:id="rId9"/>
    <p:sldLayoutId id="2147483750" r:id="rId10"/>
  </p:sldLayoutIdLst>
  <p:timing>
    <p:tnLst>
      <p:par>
        <p:cTn id="1" dur="indefinite" restart="never" nodeType="tmRoot"/>
      </p:par>
    </p:tnLst>
  </p:timing>
  <p:txStyles>
    <p:titleStyle>
      <a:lvl1pPr algn="l" defTabSz="699557" rtl="0" eaLnBrk="1" latinLnBrk="0" hangingPunct="1">
        <a:lnSpc>
          <a:spcPct val="90000"/>
        </a:lnSpc>
        <a:spcBef>
          <a:spcPct val="0"/>
        </a:spcBef>
        <a:buNone/>
        <a:defRPr lang="en-US" sz="3600" b="0" kern="1200" cap="none" spc="-77" baseline="0" dirty="0">
          <a:ln w="3175">
            <a:noFill/>
          </a:ln>
          <a:solidFill>
            <a:srgbClr val="4E4E4E"/>
          </a:solidFill>
          <a:effectLst/>
          <a:latin typeface="Segoe UI Light" pitchFamily="34" charset="0"/>
          <a:ea typeface="+mn-ea"/>
          <a:cs typeface="Segoe UI" pitchFamily="34" charset="0"/>
        </a:defRPr>
      </a:lvl1pPr>
    </p:titleStyle>
    <p:bodyStyle>
      <a:lvl1pPr marL="257175" indent="-257175" algn="l" defTabSz="685800" rtl="0" eaLnBrk="1" latinLnBrk="0" hangingPunct="1">
        <a:spcBef>
          <a:spcPct val="20000"/>
        </a:spcBef>
        <a:buFont typeface="Arial" pitchFamily="34" charset="0"/>
        <a:buChar char="•"/>
        <a:defRPr lang="en-US" sz="2700" kern="1200" spc="0" baseline="0" dirty="0" smtClean="0">
          <a:solidFill>
            <a:srgbClr val="4E4E4E"/>
          </a:solidFill>
          <a:latin typeface="Segoe UI Light" pitchFamily="34" charset="0"/>
          <a:ea typeface="+mn-ea"/>
          <a:cs typeface="+mn-cs"/>
        </a:defRPr>
      </a:lvl1pPr>
      <a:lvl2pPr marL="438150" marR="0" indent="-180975" algn="l" defTabSz="699557" rtl="0" eaLnBrk="1" fontAlgn="auto" latinLnBrk="0" hangingPunct="1">
        <a:lnSpc>
          <a:spcPct val="90000"/>
        </a:lnSpc>
        <a:spcBef>
          <a:spcPct val="20000"/>
        </a:spcBef>
        <a:spcAft>
          <a:spcPts val="0"/>
        </a:spcAft>
        <a:buClrTx/>
        <a:buSzPct val="90000"/>
        <a:buFont typeface="Arial" pitchFamily="34" charset="0"/>
        <a:buChar char="•"/>
        <a:tabLst/>
        <a:defRPr sz="2100" kern="1200">
          <a:solidFill>
            <a:srgbClr val="4E4E4E"/>
          </a:solidFill>
          <a:latin typeface="+mn-lt"/>
          <a:ea typeface="+mn-ea"/>
          <a:cs typeface="+mn-cs"/>
        </a:defRPr>
      </a:lvl2pPr>
      <a:lvl3pPr marL="600075" marR="0" indent="-171450" algn="l" defTabSz="699557" rtl="0" eaLnBrk="1" fontAlgn="auto" latinLnBrk="0" hangingPunct="1">
        <a:lnSpc>
          <a:spcPct val="90000"/>
        </a:lnSpc>
        <a:spcBef>
          <a:spcPct val="20000"/>
        </a:spcBef>
        <a:spcAft>
          <a:spcPts val="0"/>
        </a:spcAft>
        <a:buClrTx/>
        <a:buSzPct val="90000"/>
        <a:buFont typeface="Arial" pitchFamily="34" charset="0"/>
        <a:buChar char="•"/>
        <a:tabLst/>
        <a:defRPr sz="1800" kern="1200">
          <a:solidFill>
            <a:srgbClr val="4E4E4E"/>
          </a:solidFill>
          <a:latin typeface="+mn-lt"/>
          <a:ea typeface="+mn-ea"/>
          <a:cs typeface="+mn-cs"/>
        </a:defRPr>
      </a:lvl3pPr>
      <a:lvl4pPr marL="771525" marR="0" indent="-171450" algn="l" defTabSz="699557" rtl="0" eaLnBrk="1" fontAlgn="auto" latinLnBrk="0" hangingPunct="1">
        <a:lnSpc>
          <a:spcPct val="90000"/>
        </a:lnSpc>
        <a:spcBef>
          <a:spcPct val="20000"/>
        </a:spcBef>
        <a:spcAft>
          <a:spcPts val="0"/>
        </a:spcAft>
        <a:buClrTx/>
        <a:buSzPct val="90000"/>
        <a:buFont typeface="Arial" pitchFamily="34" charset="0"/>
        <a:buChar char="•"/>
        <a:tabLst/>
        <a:defRPr sz="1500" kern="1200">
          <a:solidFill>
            <a:srgbClr val="4E4E4E"/>
          </a:solidFill>
          <a:latin typeface="+mn-lt"/>
          <a:ea typeface="+mn-ea"/>
          <a:cs typeface="+mn-cs"/>
        </a:defRPr>
      </a:lvl4pPr>
      <a:lvl5pPr marL="942975" marR="0" indent="-171450" algn="l" defTabSz="699557" rtl="0" eaLnBrk="1" fontAlgn="auto" latinLnBrk="0" hangingPunct="1">
        <a:lnSpc>
          <a:spcPct val="90000"/>
        </a:lnSpc>
        <a:spcBef>
          <a:spcPct val="20000"/>
        </a:spcBef>
        <a:spcAft>
          <a:spcPts val="0"/>
        </a:spcAft>
        <a:buClrTx/>
        <a:buSzPct val="90000"/>
        <a:buFont typeface="Arial" pitchFamily="34" charset="0"/>
        <a:buChar char="•"/>
        <a:tabLst/>
        <a:defRPr sz="1500" kern="1200">
          <a:solidFill>
            <a:srgbClr val="4E4E4E"/>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customXml/item6.xml"/><Relationship Id="rId7" Type="http://schemas.openxmlformats.org/officeDocument/2006/relationships/image" Target="../media/image34.png"/><Relationship Id="rId2" Type="http://schemas.openxmlformats.org/officeDocument/2006/relationships/customXml" Target="../../customXml/item5.xml"/><Relationship Id="rId1" Type="http://schemas.openxmlformats.org/officeDocument/2006/relationships/customXml" Target="../../customXml/item4.xml"/><Relationship Id="rId6" Type="http://schemas.openxmlformats.org/officeDocument/2006/relationships/image" Target="../media/image33.png"/><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1580" y="1800000"/>
            <a:ext cx="7704496" cy="997196"/>
          </a:xfrm>
        </p:spPr>
        <p:txBody>
          <a:bodyPr/>
          <a:lstStyle/>
          <a:p>
            <a:r>
              <a:rPr lang="de-DE" dirty="0" err="1" smtClean="0"/>
              <a:t>DevOps</a:t>
            </a:r>
            <a:r>
              <a:rPr lang="de-DE" dirty="0"/>
              <a:t/>
            </a:r>
            <a:br>
              <a:rPr lang="de-DE" dirty="0"/>
            </a:br>
            <a:r>
              <a:rPr lang="de-DE" sz="2400" dirty="0" smtClean="0"/>
              <a:t>Entwickelst </a:t>
            </a:r>
            <a:r>
              <a:rPr lang="de-DE" sz="2400" dirty="0"/>
              <a:t>du noch oder lieferst du schon?</a:t>
            </a:r>
          </a:p>
        </p:txBody>
      </p:sp>
      <p:sp>
        <p:nvSpPr>
          <p:cNvPr id="12" name="Textplatzhalter 11"/>
          <p:cNvSpPr>
            <a:spLocks noGrp="1"/>
          </p:cNvSpPr>
          <p:nvPr>
            <p:ph type="body" sz="quarter" idx="14"/>
          </p:nvPr>
        </p:nvSpPr>
        <p:spPr>
          <a:xfrm>
            <a:off x="1331639" y="3363838"/>
            <a:ext cx="6480721" cy="553998"/>
          </a:xfrm>
        </p:spPr>
        <p:txBody>
          <a:bodyPr/>
          <a:lstStyle/>
          <a:p>
            <a:r>
              <a:rPr lang="de-DE" dirty="0"/>
              <a:t>Thomas Schissler – artiso </a:t>
            </a:r>
            <a:r>
              <a:rPr lang="de-DE" dirty="0" err="1"/>
              <a:t>solutions</a:t>
            </a:r>
            <a:r>
              <a:rPr lang="de-DE" dirty="0"/>
              <a:t> GmbH</a:t>
            </a:r>
          </a:p>
          <a:p>
            <a:r>
              <a:rPr lang="de-DE" dirty="0"/>
              <a:t>Artur Speth – Microsoft Deutschland GmbH</a:t>
            </a:r>
          </a:p>
        </p:txBody>
      </p:sp>
    </p:spTree>
    <p:extLst>
      <p:ext uri="{BB962C8B-B14F-4D97-AF65-F5344CB8AC3E}">
        <p14:creationId xmlns:p14="http://schemas.microsoft.com/office/powerpoint/2010/main" val="3345352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err="1" smtClean="0"/>
              <a:t>DevOps</a:t>
            </a:r>
            <a:r>
              <a:rPr lang="de-DE" dirty="0" smtClean="0"/>
              <a:t>?</a:t>
            </a:r>
            <a:endParaRPr lang="de-DE" dirty="0"/>
          </a:p>
        </p:txBody>
      </p:sp>
      <p:sp>
        <p:nvSpPr>
          <p:cNvPr id="56" name="Freeform 240"/>
          <p:cNvSpPr>
            <a:spLocks noEditPoints="1"/>
          </p:cNvSpPr>
          <p:nvPr/>
        </p:nvSpPr>
        <p:spPr bwMode="auto">
          <a:xfrm>
            <a:off x="2429337" y="2256039"/>
            <a:ext cx="1418993" cy="1370032"/>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solidFill>
            <a:srgbClr val="1B5C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77" dirty="0">
              <a:solidFill>
                <a:srgbClr val="000000"/>
              </a:solidFill>
              <a:latin typeface="Segoe UI"/>
            </a:endParaRPr>
          </a:p>
        </p:txBody>
      </p:sp>
      <p:sp>
        <p:nvSpPr>
          <p:cNvPr id="58" name="Freeform 241"/>
          <p:cNvSpPr>
            <a:spLocks noEditPoints="1"/>
          </p:cNvSpPr>
          <p:nvPr/>
        </p:nvSpPr>
        <p:spPr bwMode="auto">
          <a:xfrm>
            <a:off x="5350601" y="2274276"/>
            <a:ext cx="1360060" cy="1345702"/>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solidFill>
            <a:srgbClr val="1B5C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77" dirty="0">
              <a:solidFill>
                <a:srgbClr val="000000"/>
              </a:solidFill>
              <a:latin typeface="Segoe UI"/>
            </a:endParaRPr>
          </a:p>
        </p:txBody>
      </p:sp>
      <p:sp>
        <p:nvSpPr>
          <p:cNvPr id="59" name="Freeform 239"/>
          <p:cNvSpPr>
            <a:spLocks noEditPoints="1"/>
          </p:cNvSpPr>
          <p:nvPr/>
        </p:nvSpPr>
        <p:spPr bwMode="auto">
          <a:xfrm>
            <a:off x="2437601" y="1529274"/>
            <a:ext cx="4270757" cy="2812215"/>
          </a:xfrm>
          <a:custGeom>
            <a:avLst/>
            <a:gdLst>
              <a:gd name="T0" fmla="*/ 650 w 1300"/>
              <a:gd name="T1" fmla="*/ 0 h 780"/>
              <a:gd name="T2" fmla="*/ 0 w 1300"/>
              <a:gd name="T3" fmla="*/ 390 h 780"/>
              <a:gd name="T4" fmla="*/ 650 w 1300"/>
              <a:gd name="T5" fmla="*/ 780 h 780"/>
              <a:gd name="T6" fmla="*/ 1300 w 1300"/>
              <a:gd name="T7" fmla="*/ 390 h 780"/>
              <a:gd name="T8" fmla="*/ 650 w 1300"/>
              <a:gd name="T9" fmla="*/ 0 h 780"/>
              <a:gd name="T10" fmla="*/ 650 w 1300"/>
              <a:gd name="T11" fmla="*/ 761 h 780"/>
              <a:gd name="T12" fmla="*/ 14 w 1300"/>
              <a:gd name="T13" fmla="*/ 390 h 780"/>
              <a:gd name="T14" fmla="*/ 650 w 1300"/>
              <a:gd name="T15" fmla="*/ 20 h 780"/>
              <a:gd name="T16" fmla="*/ 1285 w 1300"/>
              <a:gd name="T17" fmla="*/ 390 h 780"/>
              <a:gd name="T18" fmla="*/ 650 w 1300"/>
              <a:gd name="T19" fmla="*/ 76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0" h="780">
                <a:moveTo>
                  <a:pt x="650" y="0"/>
                </a:moveTo>
                <a:cubicBezTo>
                  <a:pt x="291" y="0"/>
                  <a:pt x="0" y="175"/>
                  <a:pt x="0" y="390"/>
                </a:cubicBezTo>
                <a:cubicBezTo>
                  <a:pt x="0" y="606"/>
                  <a:pt x="291" y="780"/>
                  <a:pt x="650" y="780"/>
                </a:cubicBezTo>
                <a:cubicBezTo>
                  <a:pt x="1009" y="780"/>
                  <a:pt x="1300" y="606"/>
                  <a:pt x="1300" y="390"/>
                </a:cubicBezTo>
                <a:cubicBezTo>
                  <a:pt x="1300" y="175"/>
                  <a:pt x="1009" y="0"/>
                  <a:pt x="650" y="0"/>
                </a:cubicBezTo>
                <a:close/>
                <a:moveTo>
                  <a:pt x="650" y="761"/>
                </a:moveTo>
                <a:cubicBezTo>
                  <a:pt x="299" y="761"/>
                  <a:pt x="14" y="595"/>
                  <a:pt x="14" y="390"/>
                </a:cubicBezTo>
                <a:cubicBezTo>
                  <a:pt x="14" y="186"/>
                  <a:pt x="299" y="20"/>
                  <a:pt x="650" y="20"/>
                </a:cubicBezTo>
                <a:cubicBezTo>
                  <a:pt x="1001" y="20"/>
                  <a:pt x="1285" y="186"/>
                  <a:pt x="1285" y="390"/>
                </a:cubicBezTo>
                <a:cubicBezTo>
                  <a:pt x="1285" y="595"/>
                  <a:pt x="1001" y="761"/>
                  <a:pt x="650" y="761"/>
                </a:cubicBezTo>
                <a:close/>
              </a:path>
            </a:pathLst>
          </a:custGeom>
          <a:solidFill>
            <a:srgbClr val="2FAF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77" dirty="0">
              <a:solidFill>
                <a:srgbClr val="000000"/>
              </a:solidFill>
              <a:latin typeface="Segoe UI"/>
            </a:endParaRPr>
          </a:p>
        </p:txBody>
      </p:sp>
      <p:grpSp>
        <p:nvGrpSpPr>
          <p:cNvPr id="60" name="Group 4"/>
          <p:cNvGrpSpPr/>
          <p:nvPr/>
        </p:nvGrpSpPr>
        <p:grpSpPr>
          <a:xfrm>
            <a:off x="6550966" y="2734413"/>
            <a:ext cx="284720" cy="177617"/>
            <a:chOff x="1473341" y="3711745"/>
            <a:chExt cx="480262" cy="353555"/>
          </a:xfrm>
          <a:solidFill>
            <a:srgbClr val="2FAFE9"/>
          </a:solidFill>
        </p:grpSpPr>
        <p:sp>
          <p:nvSpPr>
            <p:cNvPr id="61" name="Isosceles Triangle 236"/>
            <p:cNvSpPr/>
            <p:nvPr/>
          </p:nvSpPr>
          <p:spPr bwMode="auto">
            <a:xfrm>
              <a:off x="1521192" y="3711745"/>
              <a:ext cx="402336" cy="243838"/>
            </a:xfrm>
            <a:prstGeom prst="triangle">
              <a:avLst/>
            </a:prstGeom>
            <a:solidFill>
              <a:srgbClr val="FFFFFF"/>
            </a:solid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2" name="Isosceles Triangle 235"/>
            <p:cNvSpPr/>
            <p:nvPr/>
          </p:nvSpPr>
          <p:spPr bwMode="auto">
            <a:xfrm>
              <a:off x="1473341" y="3774232"/>
              <a:ext cx="480262" cy="291068"/>
            </a:xfrm>
            <a:prstGeom prst="triangle">
              <a:avLst/>
            </a:prstGeom>
            <a:grp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63" name="Group 8"/>
          <p:cNvGrpSpPr/>
          <p:nvPr/>
        </p:nvGrpSpPr>
        <p:grpSpPr>
          <a:xfrm rot="16200000">
            <a:off x="5911840" y="2230387"/>
            <a:ext cx="268838" cy="160625"/>
            <a:chOff x="1473341" y="3774232"/>
            <a:chExt cx="480262" cy="292167"/>
          </a:xfrm>
          <a:solidFill>
            <a:srgbClr val="2FAFE9"/>
          </a:solidFill>
        </p:grpSpPr>
        <p:sp>
          <p:nvSpPr>
            <p:cNvPr id="64" name="Isosceles Triangle 233"/>
            <p:cNvSpPr/>
            <p:nvPr/>
          </p:nvSpPr>
          <p:spPr bwMode="auto">
            <a:xfrm>
              <a:off x="1473341" y="3774232"/>
              <a:ext cx="480262" cy="291068"/>
            </a:xfrm>
            <a:prstGeom prst="triangle">
              <a:avLst/>
            </a:prstGeom>
            <a:solidFill>
              <a:srgbClr val="FFFFFF"/>
            </a:solid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5" name="Isosceles Triangle 234"/>
            <p:cNvSpPr/>
            <p:nvPr/>
          </p:nvSpPr>
          <p:spPr bwMode="auto">
            <a:xfrm>
              <a:off x="1512304" y="3822559"/>
              <a:ext cx="402336" cy="243840"/>
            </a:xfrm>
            <a:prstGeom prst="triangle">
              <a:avLst/>
            </a:prstGeom>
            <a:solidFill>
              <a:srgbClr val="1B5CA9"/>
            </a:solid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66" name="Group 10"/>
          <p:cNvGrpSpPr/>
          <p:nvPr/>
        </p:nvGrpSpPr>
        <p:grpSpPr>
          <a:xfrm rot="5400000">
            <a:off x="3165187" y="3513235"/>
            <a:ext cx="244865" cy="151430"/>
            <a:chOff x="1473341" y="3774232"/>
            <a:chExt cx="480262" cy="292168"/>
          </a:xfrm>
          <a:solidFill>
            <a:srgbClr val="2FAFE9"/>
          </a:solidFill>
        </p:grpSpPr>
        <p:sp>
          <p:nvSpPr>
            <p:cNvPr id="67" name="Isosceles Triangle 231"/>
            <p:cNvSpPr/>
            <p:nvPr/>
          </p:nvSpPr>
          <p:spPr bwMode="auto">
            <a:xfrm>
              <a:off x="1473341" y="3774232"/>
              <a:ext cx="480262" cy="291068"/>
            </a:xfrm>
            <a:prstGeom prst="triangle">
              <a:avLst/>
            </a:prstGeom>
            <a:solidFill>
              <a:srgbClr val="FFFFFF"/>
            </a:solid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8" name="Isosceles Triangle 232"/>
            <p:cNvSpPr/>
            <p:nvPr/>
          </p:nvSpPr>
          <p:spPr bwMode="auto">
            <a:xfrm>
              <a:off x="1512304" y="3822560"/>
              <a:ext cx="402336" cy="243840"/>
            </a:xfrm>
            <a:prstGeom prst="triangle">
              <a:avLst/>
            </a:prstGeom>
            <a:solidFill>
              <a:srgbClr val="1B5CA9"/>
            </a:solid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69" name="TextBox 61"/>
          <p:cNvSpPr txBox="1"/>
          <p:nvPr/>
        </p:nvSpPr>
        <p:spPr>
          <a:xfrm>
            <a:off x="5564221" y="2941000"/>
            <a:ext cx="927443" cy="23544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30" kern="0" dirty="0" err="1">
                <a:gradFill>
                  <a:gsLst>
                    <a:gs pos="20354">
                      <a:srgbClr val="000000"/>
                    </a:gs>
                    <a:gs pos="54000">
                      <a:srgbClr val="000000"/>
                    </a:gs>
                  </a:gsLst>
                  <a:lin ang="5400000" scaled="0"/>
                </a:gradFill>
                <a:latin typeface="Segoe UI Light"/>
              </a:rPr>
              <a:t>Produktion</a:t>
            </a:r>
            <a:endParaRPr lang="en-US" sz="1530" kern="0" dirty="0">
              <a:gradFill>
                <a:gsLst>
                  <a:gs pos="20354">
                    <a:srgbClr val="000000"/>
                  </a:gs>
                  <a:gs pos="54000">
                    <a:srgbClr val="000000"/>
                  </a:gs>
                </a:gsLst>
                <a:lin ang="5400000" scaled="0"/>
              </a:gradFill>
              <a:latin typeface="Segoe UI Light"/>
            </a:endParaRPr>
          </a:p>
        </p:txBody>
      </p:sp>
      <p:sp>
        <p:nvSpPr>
          <p:cNvPr id="70" name="TextBox 62"/>
          <p:cNvSpPr txBox="1"/>
          <p:nvPr/>
        </p:nvSpPr>
        <p:spPr>
          <a:xfrm>
            <a:off x="2434560" y="2974018"/>
            <a:ext cx="1448156" cy="23544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30" kern="0" dirty="0" err="1">
                <a:gradFill>
                  <a:gsLst>
                    <a:gs pos="20354">
                      <a:srgbClr val="000000"/>
                    </a:gs>
                    <a:gs pos="54000">
                      <a:srgbClr val="000000"/>
                    </a:gs>
                  </a:gsLst>
                  <a:lin ang="5400000" scaled="0"/>
                </a:gradFill>
                <a:latin typeface="Segoe UI Light"/>
              </a:rPr>
              <a:t>Entwicklung</a:t>
            </a:r>
            <a:endParaRPr lang="en-US" sz="1530" kern="0" dirty="0">
              <a:gradFill>
                <a:gsLst>
                  <a:gs pos="20354">
                    <a:srgbClr val="000000"/>
                  </a:gs>
                  <a:gs pos="54000">
                    <a:srgbClr val="000000"/>
                  </a:gs>
                </a:gsLst>
                <a:lin ang="5400000" scaled="0"/>
              </a:gradFill>
              <a:latin typeface="Segoe UI Light"/>
            </a:endParaRPr>
          </a:p>
        </p:txBody>
      </p:sp>
      <p:sp>
        <p:nvSpPr>
          <p:cNvPr id="72" name="Rectangle 17"/>
          <p:cNvSpPr/>
          <p:nvPr/>
        </p:nvSpPr>
        <p:spPr bwMode="auto">
          <a:xfrm>
            <a:off x="3454378" y="1303472"/>
            <a:ext cx="1147661" cy="572531"/>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17"/>
          <p:cNvSpPr/>
          <p:nvPr/>
        </p:nvSpPr>
        <p:spPr bwMode="auto">
          <a:xfrm>
            <a:off x="3454377" y="1285803"/>
            <a:ext cx="1084827" cy="720766"/>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74" name="Freeform 12"/>
          <p:cNvSpPr>
            <a:spLocks/>
          </p:cNvSpPr>
          <p:nvPr/>
        </p:nvSpPr>
        <p:spPr bwMode="auto">
          <a:xfrm>
            <a:off x="3667021" y="1282434"/>
            <a:ext cx="688328" cy="168671"/>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noFill/>
          <a:ln>
            <a:noFill/>
          </a:ln>
          <a:effectLst/>
          <a:extLst/>
        </p:spPr>
        <p:txBody>
          <a:bodyPr vert="horz" wrap="square" lIns="68570" tIns="0" rIns="68570" bIns="0" numCol="1" anchor="ctr" anchorCtr="0" compatLnSpc="1">
            <a:prstTxWarp prst="textNoShape">
              <a:avLst/>
            </a:prstTxWarp>
          </a:bodyPr>
          <a:lstStyle/>
          <a:p>
            <a:pPr algn="ctr" defTabSz="699448">
              <a:lnSpc>
                <a:spcPct val="90000"/>
              </a:lnSpc>
              <a:defRPr/>
            </a:pPr>
            <a:r>
              <a:rPr lang="en-US" sz="750" b="1" kern="0" dirty="0">
                <a:gradFill>
                  <a:gsLst>
                    <a:gs pos="0">
                      <a:srgbClr val="3F3F3F"/>
                    </a:gs>
                    <a:gs pos="100000">
                      <a:srgbClr val="3F3F3F"/>
                    </a:gs>
                  </a:gsLst>
                  <a:lin ang="5400000" scaled="1"/>
                </a:gradFill>
              </a:rPr>
              <a:t>b</a:t>
            </a:r>
            <a:r>
              <a:rPr lang="en-US" sz="750" b="1" kern="0" dirty="0" err="1">
                <a:gradFill>
                  <a:gsLst>
                    <a:gs pos="0">
                      <a:srgbClr val="3F3F3F"/>
                    </a:gs>
                    <a:gs pos="100000">
                      <a:srgbClr val="3F3F3F"/>
                    </a:gs>
                  </a:gsLst>
                  <a:lin ang="5400000" scaled="1"/>
                </a:gradFill>
              </a:rPr>
              <a:t>acklog</a:t>
            </a:r>
            <a:endParaRPr lang="en-US" sz="750" b="1" kern="0" dirty="0">
              <a:gradFill>
                <a:gsLst>
                  <a:gs pos="0">
                    <a:srgbClr val="3F3F3F"/>
                  </a:gs>
                  <a:gs pos="100000">
                    <a:srgbClr val="3F3F3F"/>
                  </a:gs>
                </a:gsLst>
                <a:lin ang="5400000" scaled="1"/>
              </a:gradFill>
            </a:endParaRPr>
          </a:p>
        </p:txBody>
      </p:sp>
      <p:grpSp>
        <p:nvGrpSpPr>
          <p:cNvPr id="75" name="Group 22"/>
          <p:cNvGrpSpPr/>
          <p:nvPr/>
        </p:nvGrpSpPr>
        <p:grpSpPr>
          <a:xfrm rot="16200000">
            <a:off x="4519764" y="1463631"/>
            <a:ext cx="251885" cy="210753"/>
            <a:chOff x="1473341" y="3774232"/>
            <a:chExt cx="480262" cy="292168"/>
          </a:xfrm>
          <a:solidFill>
            <a:srgbClr val="2FAFE9"/>
          </a:solidFill>
        </p:grpSpPr>
        <p:sp>
          <p:nvSpPr>
            <p:cNvPr id="76" name="Isosceles Triangle 24"/>
            <p:cNvSpPr/>
            <p:nvPr/>
          </p:nvSpPr>
          <p:spPr bwMode="auto">
            <a:xfrm>
              <a:off x="1473341" y="3774232"/>
              <a:ext cx="480262" cy="291068"/>
            </a:xfrm>
            <a:prstGeom prst="triangle">
              <a:avLst/>
            </a:prstGeom>
            <a:grp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77" name="Isosceles Triangle 25"/>
            <p:cNvSpPr/>
            <p:nvPr/>
          </p:nvSpPr>
          <p:spPr bwMode="auto">
            <a:xfrm>
              <a:off x="1512304" y="3822560"/>
              <a:ext cx="402336" cy="243840"/>
            </a:xfrm>
            <a:prstGeom prst="triangle">
              <a:avLst/>
            </a:prstGeom>
            <a:grp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grpSp>
      <p:sp>
        <p:nvSpPr>
          <p:cNvPr id="78" name="TextBox 23"/>
          <p:cNvSpPr txBox="1"/>
          <p:nvPr/>
        </p:nvSpPr>
        <p:spPr>
          <a:xfrm>
            <a:off x="3646582" y="1170320"/>
            <a:ext cx="747000" cy="138371"/>
          </a:xfrm>
          <a:prstGeom prst="rect">
            <a:avLst/>
          </a:prstGeom>
          <a:noFill/>
        </p:spPr>
        <p:txBody>
          <a:bodyPr wrap="none" lIns="0" tIns="0" rIns="0" bIns="0" rtlCol="0" anchor="ctr">
            <a:spAutoFit/>
          </a:bodyPr>
          <a:lstStyle/>
          <a:p>
            <a:pPr algn="ctr" defTabSz="699448">
              <a:defRPr/>
            </a:pPr>
            <a:r>
              <a:rPr lang="en-US" sz="899" kern="0" dirty="0" err="1">
                <a:gradFill>
                  <a:gsLst>
                    <a:gs pos="0">
                      <a:srgbClr val="3F3F3F"/>
                    </a:gs>
                    <a:gs pos="100000">
                      <a:srgbClr val="3F3F3F"/>
                    </a:gs>
                  </a:gsLst>
                  <a:lin ang="5400000" scaled="1"/>
                </a:gradFill>
              </a:rPr>
              <a:t>Anforderungs</a:t>
            </a:r>
            <a:r>
              <a:rPr lang="en-US" sz="899" kern="0" dirty="0">
                <a:gradFill>
                  <a:gsLst>
                    <a:gs pos="0">
                      <a:srgbClr val="3F3F3F"/>
                    </a:gs>
                    <a:gs pos="100000">
                      <a:srgbClr val="3F3F3F"/>
                    </a:gs>
                  </a:gsLst>
                  <a:lin ang="5400000" scaled="1"/>
                </a:gradFill>
              </a:rPr>
              <a:t>-</a:t>
            </a:r>
          </a:p>
        </p:txBody>
      </p:sp>
      <p:sp>
        <p:nvSpPr>
          <p:cNvPr id="81" name="Rectangle 9"/>
          <p:cNvSpPr/>
          <p:nvPr/>
        </p:nvSpPr>
        <p:spPr bwMode="auto">
          <a:xfrm>
            <a:off x="3920269" y="4042348"/>
            <a:ext cx="1315035" cy="545378"/>
          </a:xfrm>
          <a:prstGeom prst="rect">
            <a:avLst/>
          </a:prstGeom>
          <a:solidFill>
            <a:schemeClr val="bg1"/>
          </a:solidFill>
          <a:ln w="10795" cap="flat" cmpd="sng" algn="ctr">
            <a:noFill/>
            <a:prstDash val="solid"/>
            <a:headEnd type="none" w="med" len="med"/>
            <a:tailEnd type="none" w="med" len="med"/>
          </a:ln>
          <a:effectLst/>
        </p:spPr>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endParaRPr lang="en-US" sz="1500" kern="0">
              <a:gradFill>
                <a:gsLst>
                  <a:gs pos="0">
                    <a:srgbClr val="FFFFFF"/>
                  </a:gs>
                  <a:gs pos="100000">
                    <a:srgbClr val="FFFFFF"/>
                  </a:gs>
                </a:gsLst>
                <a:lin ang="5400000" scaled="0"/>
              </a:gradFill>
              <a:latin typeface="Segoe UI"/>
            </a:endParaRPr>
          </a:p>
        </p:txBody>
      </p:sp>
      <p:pic>
        <p:nvPicPr>
          <p:cNvPr id="82"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854" y="4063157"/>
            <a:ext cx="568593" cy="439367"/>
          </a:xfrm>
          <a:prstGeom prst="rect">
            <a:avLst/>
          </a:prstGeom>
        </p:spPr>
      </p:pic>
      <p:pic>
        <p:nvPicPr>
          <p:cNvPr id="8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6636" y="4042348"/>
            <a:ext cx="705784" cy="545378"/>
          </a:xfrm>
          <a:prstGeom prst="rect">
            <a:avLst/>
          </a:prstGeom>
        </p:spPr>
      </p:pic>
      <p:pic>
        <p:nvPicPr>
          <p:cNvPr id="84" name="Picture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41960" y="4080552"/>
            <a:ext cx="568593" cy="439367"/>
          </a:xfrm>
          <a:prstGeom prst="rect">
            <a:avLst/>
          </a:prstGeom>
        </p:spPr>
      </p:pic>
      <p:grpSp>
        <p:nvGrpSpPr>
          <p:cNvPr id="88" name="Group 3"/>
          <p:cNvGrpSpPr/>
          <p:nvPr/>
        </p:nvGrpSpPr>
        <p:grpSpPr>
          <a:xfrm rot="10800000">
            <a:off x="2330215" y="2981292"/>
            <a:ext cx="291351" cy="151796"/>
            <a:chOff x="1473341" y="3774232"/>
            <a:chExt cx="480262" cy="292168"/>
          </a:xfrm>
          <a:solidFill>
            <a:srgbClr val="FFFFFF"/>
          </a:solidFill>
        </p:grpSpPr>
        <p:sp>
          <p:nvSpPr>
            <p:cNvPr id="89" name="Isosceles Triangle 237"/>
            <p:cNvSpPr/>
            <p:nvPr/>
          </p:nvSpPr>
          <p:spPr bwMode="auto">
            <a:xfrm>
              <a:off x="1473341" y="3774232"/>
              <a:ext cx="480262" cy="291068"/>
            </a:xfrm>
            <a:prstGeom prst="triangle">
              <a:avLst/>
            </a:prstGeom>
            <a:grp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0" name="Isosceles Triangle 238"/>
            <p:cNvSpPr/>
            <p:nvPr/>
          </p:nvSpPr>
          <p:spPr bwMode="auto">
            <a:xfrm>
              <a:off x="1512304" y="3822560"/>
              <a:ext cx="402336" cy="243840"/>
            </a:xfrm>
            <a:prstGeom prst="triangle">
              <a:avLst/>
            </a:prstGeom>
            <a:grp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91" name="Group 3"/>
          <p:cNvGrpSpPr/>
          <p:nvPr/>
        </p:nvGrpSpPr>
        <p:grpSpPr>
          <a:xfrm rot="10800000">
            <a:off x="2328686" y="2948555"/>
            <a:ext cx="291351" cy="151796"/>
            <a:chOff x="1473341" y="3774232"/>
            <a:chExt cx="480262" cy="292168"/>
          </a:xfrm>
          <a:solidFill>
            <a:srgbClr val="2FAFE9"/>
          </a:solidFill>
        </p:grpSpPr>
        <p:sp>
          <p:nvSpPr>
            <p:cNvPr id="92" name="Isosceles Triangle 237"/>
            <p:cNvSpPr/>
            <p:nvPr/>
          </p:nvSpPr>
          <p:spPr bwMode="auto">
            <a:xfrm>
              <a:off x="1473341" y="3774232"/>
              <a:ext cx="480262" cy="291068"/>
            </a:xfrm>
            <a:prstGeom prst="triangle">
              <a:avLst/>
            </a:prstGeom>
            <a:grp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93" name="Isosceles Triangle 238"/>
            <p:cNvSpPr/>
            <p:nvPr/>
          </p:nvSpPr>
          <p:spPr bwMode="auto">
            <a:xfrm>
              <a:off x="1512304" y="3822560"/>
              <a:ext cx="402336" cy="243840"/>
            </a:xfrm>
            <a:prstGeom prst="triangle">
              <a:avLst/>
            </a:prstGeom>
            <a:grpFill/>
            <a:ln w="9525" cap="flat" cmpd="sng" algn="ctr">
              <a:no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3271" fontAlgn="base">
                <a:lnSpc>
                  <a:spcPct val="90000"/>
                </a:lnSpc>
                <a:spcBef>
                  <a:spcPct val="0"/>
                </a:spcBef>
                <a:spcAft>
                  <a:spcPct val="0"/>
                </a:spcAft>
                <a:defRPr/>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grpSp>
      <p:sp>
        <p:nvSpPr>
          <p:cNvPr id="94" name="Freeform 31"/>
          <p:cNvSpPr>
            <a:spLocks noEditPoints="1"/>
          </p:cNvSpPr>
          <p:nvPr/>
        </p:nvSpPr>
        <p:spPr bwMode="auto">
          <a:xfrm>
            <a:off x="3521509" y="1371723"/>
            <a:ext cx="990556" cy="488269"/>
          </a:xfrm>
          <a:custGeom>
            <a:avLst/>
            <a:gdLst>
              <a:gd name="T0" fmla="*/ 176 w 266"/>
              <a:gd name="T1" fmla="*/ 42 h 116"/>
              <a:gd name="T2" fmla="*/ 176 w 266"/>
              <a:gd name="T3" fmla="*/ 100 h 116"/>
              <a:gd name="T4" fmla="*/ 176 w 266"/>
              <a:gd name="T5" fmla="*/ 100 h 116"/>
              <a:gd name="T6" fmla="*/ 133 w 266"/>
              <a:gd name="T7" fmla="*/ 116 h 116"/>
              <a:gd name="T8" fmla="*/ 89 w 266"/>
              <a:gd name="T9" fmla="*/ 100 h 116"/>
              <a:gd name="T10" fmla="*/ 89 w 266"/>
              <a:gd name="T11" fmla="*/ 100 h 116"/>
              <a:gd name="T12" fmla="*/ 89 w 266"/>
              <a:gd name="T13" fmla="*/ 100 h 116"/>
              <a:gd name="T14" fmla="*/ 89 w 266"/>
              <a:gd name="T15" fmla="*/ 99 h 116"/>
              <a:gd name="T16" fmla="*/ 89 w 266"/>
              <a:gd name="T17" fmla="*/ 99 h 116"/>
              <a:gd name="T18" fmla="*/ 89 w 266"/>
              <a:gd name="T19" fmla="*/ 42 h 116"/>
              <a:gd name="T20" fmla="*/ 133 w 266"/>
              <a:gd name="T21" fmla="*/ 54 h 116"/>
              <a:gd name="T22" fmla="*/ 176 w 266"/>
              <a:gd name="T23" fmla="*/ 42 h 116"/>
              <a:gd name="T24" fmla="*/ 133 w 266"/>
              <a:gd name="T25" fmla="*/ 51 h 116"/>
              <a:gd name="T26" fmla="*/ 176 w 266"/>
              <a:gd name="T27" fmla="*/ 35 h 116"/>
              <a:gd name="T28" fmla="*/ 133 w 266"/>
              <a:gd name="T29" fmla="*/ 19 h 116"/>
              <a:gd name="T30" fmla="*/ 89 w 266"/>
              <a:gd name="T31" fmla="*/ 35 h 116"/>
              <a:gd name="T32" fmla="*/ 133 w 266"/>
              <a:gd name="T33" fmla="*/ 51 h 116"/>
              <a:gd name="T34" fmla="*/ 222 w 266"/>
              <a:gd name="T35" fmla="*/ 36 h 116"/>
              <a:gd name="T36" fmla="*/ 179 w 266"/>
              <a:gd name="T37" fmla="*/ 24 h 116"/>
              <a:gd name="T38" fmla="*/ 179 w 266"/>
              <a:gd name="T39" fmla="*/ 80 h 116"/>
              <a:gd name="T40" fmla="*/ 178 w 266"/>
              <a:gd name="T41" fmla="*/ 81 h 116"/>
              <a:gd name="T42" fmla="*/ 179 w 266"/>
              <a:gd name="T43" fmla="*/ 81 h 116"/>
              <a:gd name="T44" fmla="*/ 179 w 266"/>
              <a:gd name="T45" fmla="*/ 82 h 116"/>
              <a:gd name="T46" fmla="*/ 179 w 266"/>
              <a:gd name="T47" fmla="*/ 82 h 116"/>
              <a:gd name="T48" fmla="*/ 222 w 266"/>
              <a:gd name="T49" fmla="*/ 97 h 116"/>
              <a:gd name="T50" fmla="*/ 266 w 266"/>
              <a:gd name="T51" fmla="*/ 82 h 116"/>
              <a:gd name="T52" fmla="*/ 266 w 266"/>
              <a:gd name="T53" fmla="*/ 82 h 116"/>
              <a:gd name="T54" fmla="*/ 266 w 266"/>
              <a:gd name="T55" fmla="*/ 23 h 116"/>
              <a:gd name="T56" fmla="*/ 222 w 266"/>
              <a:gd name="T57" fmla="*/ 36 h 116"/>
              <a:gd name="T58" fmla="*/ 222 w 266"/>
              <a:gd name="T59" fmla="*/ 33 h 116"/>
              <a:gd name="T60" fmla="*/ 266 w 266"/>
              <a:gd name="T61" fmla="*/ 16 h 116"/>
              <a:gd name="T62" fmla="*/ 222 w 266"/>
              <a:gd name="T63" fmla="*/ 0 h 116"/>
              <a:gd name="T64" fmla="*/ 178 w 266"/>
              <a:gd name="T65" fmla="*/ 16 h 116"/>
              <a:gd name="T66" fmla="*/ 222 w 266"/>
              <a:gd name="T67" fmla="*/ 33 h 116"/>
              <a:gd name="T68" fmla="*/ 43 w 266"/>
              <a:gd name="T69" fmla="*/ 36 h 116"/>
              <a:gd name="T70" fmla="*/ 0 w 266"/>
              <a:gd name="T71" fmla="*/ 24 h 116"/>
              <a:gd name="T72" fmla="*/ 0 w 266"/>
              <a:gd name="T73" fmla="*/ 81 h 116"/>
              <a:gd name="T74" fmla="*/ 0 w 266"/>
              <a:gd name="T75" fmla="*/ 81 h 116"/>
              <a:gd name="T76" fmla="*/ 0 w 266"/>
              <a:gd name="T77" fmla="*/ 82 h 116"/>
              <a:gd name="T78" fmla="*/ 0 w 266"/>
              <a:gd name="T79" fmla="*/ 82 h 116"/>
              <a:gd name="T80" fmla="*/ 0 w 266"/>
              <a:gd name="T81" fmla="*/ 82 h 116"/>
              <a:gd name="T82" fmla="*/ 43 w 266"/>
              <a:gd name="T83" fmla="*/ 98 h 116"/>
              <a:gd name="T84" fmla="*/ 87 w 266"/>
              <a:gd name="T85" fmla="*/ 82 h 116"/>
              <a:gd name="T86" fmla="*/ 87 w 266"/>
              <a:gd name="T87" fmla="*/ 82 h 116"/>
              <a:gd name="T88" fmla="*/ 87 w 266"/>
              <a:gd name="T89" fmla="*/ 24 h 116"/>
              <a:gd name="T90" fmla="*/ 43 w 266"/>
              <a:gd name="T91" fmla="*/ 36 h 116"/>
              <a:gd name="T92" fmla="*/ 43 w 266"/>
              <a:gd name="T93" fmla="*/ 33 h 116"/>
              <a:gd name="T94" fmla="*/ 87 w 266"/>
              <a:gd name="T95" fmla="*/ 17 h 116"/>
              <a:gd name="T96" fmla="*/ 43 w 266"/>
              <a:gd name="T97" fmla="*/ 1 h 116"/>
              <a:gd name="T98" fmla="*/ 0 w 266"/>
              <a:gd name="T99" fmla="*/ 17 h 116"/>
              <a:gd name="T100" fmla="*/ 43 w 266"/>
              <a:gd name="T101"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116">
                <a:moveTo>
                  <a:pt x="176" y="42"/>
                </a:moveTo>
                <a:cubicBezTo>
                  <a:pt x="176" y="100"/>
                  <a:pt x="176" y="100"/>
                  <a:pt x="176" y="100"/>
                </a:cubicBezTo>
                <a:cubicBezTo>
                  <a:pt x="176" y="100"/>
                  <a:pt x="176" y="100"/>
                  <a:pt x="176" y="100"/>
                </a:cubicBezTo>
                <a:cubicBezTo>
                  <a:pt x="175" y="109"/>
                  <a:pt x="156" y="116"/>
                  <a:pt x="133" y="116"/>
                </a:cubicBezTo>
                <a:cubicBezTo>
                  <a:pt x="110" y="116"/>
                  <a:pt x="91" y="109"/>
                  <a:pt x="89" y="100"/>
                </a:cubicBezTo>
                <a:cubicBezTo>
                  <a:pt x="89" y="100"/>
                  <a:pt x="89" y="100"/>
                  <a:pt x="89" y="100"/>
                </a:cubicBezTo>
                <a:cubicBezTo>
                  <a:pt x="89" y="100"/>
                  <a:pt x="89" y="100"/>
                  <a:pt x="89" y="100"/>
                </a:cubicBezTo>
                <a:cubicBezTo>
                  <a:pt x="89" y="100"/>
                  <a:pt x="89" y="100"/>
                  <a:pt x="89" y="99"/>
                </a:cubicBezTo>
                <a:cubicBezTo>
                  <a:pt x="89" y="99"/>
                  <a:pt x="89" y="99"/>
                  <a:pt x="89" y="99"/>
                </a:cubicBezTo>
                <a:cubicBezTo>
                  <a:pt x="89" y="42"/>
                  <a:pt x="89" y="42"/>
                  <a:pt x="89" y="42"/>
                </a:cubicBezTo>
                <a:cubicBezTo>
                  <a:pt x="96" y="50"/>
                  <a:pt x="115" y="54"/>
                  <a:pt x="133" y="54"/>
                </a:cubicBezTo>
                <a:cubicBezTo>
                  <a:pt x="151" y="54"/>
                  <a:pt x="170" y="50"/>
                  <a:pt x="176" y="42"/>
                </a:cubicBezTo>
                <a:close/>
                <a:moveTo>
                  <a:pt x="133" y="51"/>
                </a:moveTo>
                <a:cubicBezTo>
                  <a:pt x="157" y="51"/>
                  <a:pt x="176" y="44"/>
                  <a:pt x="176" y="35"/>
                </a:cubicBezTo>
                <a:cubicBezTo>
                  <a:pt x="176" y="26"/>
                  <a:pt x="157" y="19"/>
                  <a:pt x="133" y="19"/>
                </a:cubicBezTo>
                <a:cubicBezTo>
                  <a:pt x="109" y="19"/>
                  <a:pt x="89" y="26"/>
                  <a:pt x="89" y="35"/>
                </a:cubicBezTo>
                <a:cubicBezTo>
                  <a:pt x="89" y="44"/>
                  <a:pt x="109" y="51"/>
                  <a:pt x="133" y="51"/>
                </a:cubicBezTo>
                <a:close/>
                <a:moveTo>
                  <a:pt x="222" y="36"/>
                </a:moveTo>
                <a:cubicBezTo>
                  <a:pt x="204" y="36"/>
                  <a:pt x="186" y="31"/>
                  <a:pt x="179" y="24"/>
                </a:cubicBezTo>
                <a:cubicBezTo>
                  <a:pt x="179" y="80"/>
                  <a:pt x="179" y="80"/>
                  <a:pt x="179" y="80"/>
                </a:cubicBezTo>
                <a:cubicBezTo>
                  <a:pt x="179" y="80"/>
                  <a:pt x="178" y="80"/>
                  <a:pt x="178" y="81"/>
                </a:cubicBezTo>
                <a:cubicBezTo>
                  <a:pt x="178" y="81"/>
                  <a:pt x="179" y="81"/>
                  <a:pt x="179" y="81"/>
                </a:cubicBezTo>
                <a:cubicBezTo>
                  <a:pt x="179" y="82"/>
                  <a:pt x="179" y="82"/>
                  <a:pt x="179" y="82"/>
                </a:cubicBezTo>
                <a:cubicBezTo>
                  <a:pt x="179" y="82"/>
                  <a:pt x="179" y="82"/>
                  <a:pt x="179" y="82"/>
                </a:cubicBezTo>
                <a:cubicBezTo>
                  <a:pt x="180" y="90"/>
                  <a:pt x="199" y="97"/>
                  <a:pt x="222" y="97"/>
                </a:cubicBezTo>
                <a:cubicBezTo>
                  <a:pt x="245" y="97"/>
                  <a:pt x="264" y="90"/>
                  <a:pt x="266" y="82"/>
                </a:cubicBezTo>
                <a:cubicBezTo>
                  <a:pt x="266" y="82"/>
                  <a:pt x="266" y="82"/>
                  <a:pt x="266" y="82"/>
                </a:cubicBezTo>
                <a:cubicBezTo>
                  <a:pt x="266" y="23"/>
                  <a:pt x="266" y="23"/>
                  <a:pt x="266" y="23"/>
                </a:cubicBezTo>
                <a:cubicBezTo>
                  <a:pt x="259" y="31"/>
                  <a:pt x="240" y="36"/>
                  <a:pt x="222" y="36"/>
                </a:cubicBezTo>
                <a:close/>
                <a:moveTo>
                  <a:pt x="222" y="33"/>
                </a:moveTo>
                <a:cubicBezTo>
                  <a:pt x="246" y="33"/>
                  <a:pt x="266" y="25"/>
                  <a:pt x="266" y="16"/>
                </a:cubicBezTo>
                <a:cubicBezTo>
                  <a:pt x="266" y="8"/>
                  <a:pt x="246" y="0"/>
                  <a:pt x="222" y="0"/>
                </a:cubicBezTo>
                <a:cubicBezTo>
                  <a:pt x="198" y="0"/>
                  <a:pt x="178" y="8"/>
                  <a:pt x="178" y="16"/>
                </a:cubicBezTo>
                <a:cubicBezTo>
                  <a:pt x="178" y="25"/>
                  <a:pt x="198" y="33"/>
                  <a:pt x="222" y="33"/>
                </a:cubicBezTo>
                <a:close/>
                <a:moveTo>
                  <a:pt x="43" y="36"/>
                </a:moveTo>
                <a:cubicBezTo>
                  <a:pt x="26" y="36"/>
                  <a:pt x="7" y="32"/>
                  <a:pt x="0" y="24"/>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1" y="91"/>
                  <a:pt x="20" y="98"/>
                  <a:pt x="43" y="98"/>
                </a:cubicBezTo>
                <a:cubicBezTo>
                  <a:pt x="67" y="98"/>
                  <a:pt x="85" y="91"/>
                  <a:pt x="87" y="82"/>
                </a:cubicBezTo>
                <a:cubicBezTo>
                  <a:pt x="87" y="82"/>
                  <a:pt x="87" y="82"/>
                  <a:pt x="87" y="82"/>
                </a:cubicBezTo>
                <a:cubicBezTo>
                  <a:pt x="87" y="24"/>
                  <a:pt x="87" y="24"/>
                  <a:pt x="87" y="24"/>
                </a:cubicBezTo>
                <a:cubicBezTo>
                  <a:pt x="80" y="32"/>
                  <a:pt x="61" y="36"/>
                  <a:pt x="43" y="36"/>
                </a:cubicBezTo>
                <a:close/>
                <a:moveTo>
                  <a:pt x="43" y="33"/>
                </a:moveTo>
                <a:cubicBezTo>
                  <a:pt x="68" y="33"/>
                  <a:pt x="87" y="26"/>
                  <a:pt x="87" y="17"/>
                </a:cubicBezTo>
                <a:cubicBezTo>
                  <a:pt x="87" y="8"/>
                  <a:pt x="68" y="1"/>
                  <a:pt x="43" y="1"/>
                </a:cubicBezTo>
                <a:cubicBezTo>
                  <a:pt x="19" y="1"/>
                  <a:pt x="0" y="8"/>
                  <a:pt x="0" y="17"/>
                </a:cubicBezTo>
                <a:cubicBezTo>
                  <a:pt x="0" y="26"/>
                  <a:pt x="19" y="33"/>
                  <a:pt x="43" y="33"/>
                </a:cubicBezTo>
                <a:close/>
              </a:path>
            </a:pathLst>
          </a:custGeom>
          <a:solidFill>
            <a:srgbClr val="541868"/>
          </a:solidFill>
          <a:ln>
            <a:noFill/>
          </a:ln>
          <a:extLst/>
        </p:spPr>
        <p:txBody>
          <a:bodyPr vert="horz" wrap="square" lIns="68580" tIns="34290" rIns="68580" bIns="34290" numCol="1" anchor="t" anchorCtr="0" compatLnSpc="1">
            <a:prstTxWarp prst="textNoShape">
              <a:avLst/>
            </a:prstTxWarp>
          </a:bodyPr>
          <a:lstStyle/>
          <a:p>
            <a:pPr defTabSz="699351">
              <a:defRPr/>
            </a:pPr>
            <a:endParaRPr lang="en-US" sz="1350" kern="0">
              <a:solidFill>
                <a:srgbClr val="FFFFFF"/>
              </a:solidFill>
            </a:endParaRPr>
          </a:p>
        </p:txBody>
      </p:sp>
      <p:grpSp>
        <p:nvGrpSpPr>
          <p:cNvPr id="197" name="Group 4"/>
          <p:cNvGrpSpPr/>
          <p:nvPr/>
        </p:nvGrpSpPr>
        <p:grpSpPr>
          <a:xfrm>
            <a:off x="3901685" y="2439487"/>
            <a:ext cx="1387067" cy="874217"/>
            <a:chOff x="5208738" y="3152676"/>
            <a:chExt cx="1849422" cy="1165623"/>
          </a:xfrm>
        </p:grpSpPr>
        <p:grpSp>
          <p:nvGrpSpPr>
            <p:cNvPr id="198" name="Group 3"/>
            <p:cNvGrpSpPr/>
            <p:nvPr/>
          </p:nvGrpSpPr>
          <p:grpSpPr>
            <a:xfrm>
              <a:off x="5521979" y="3152676"/>
              <a:ext cx="1233333" cy="1160925"/>
              <a:chOff x="5521979" y="3152676"/>
              <a:chExt cx="1233333" cy="1160925"/>
            </a:xfrm>
          </p:grpSpPr>
          <p:grpSp>
            <p:nvGrpSpPr>
              <p:cNvPr id="203" name="Group 143"/>
              <p:cNvGrpSpPr/>
              <p:nvPr/>
            </p:nvGrpSpPr>
            <p:grpSpPr>
              <a:xfrm>
                <a:off x="5521979" y="3163077"/>
                <a:ext cx="667449" cy="1123058"/>
                <a:chOff x="5046366" y="4638181"/>
                <a:chExt cx="667449" cy="1123058"/>
              </a:xfrm>
            </p:grpSpPr>
            <p:sp>
              <p:nvSpPr>
                <p:cNvPr id="227" name="Freeform 148"/>
                <p:cNvSpPr>
                  <a:spLocks/>
                </p:cNvSpPr>
                <p:nvPr/>
              </p:nvSpPr>
              <p:spPr bwMode="auto">
                <a:xfrm>
                  <a:off x="5315034" y="4864860"/>
                  <a:ext cx="127936" cy="76339"/>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sp>
              <p:nvSpPr>
                <p:cNvPr id="228" name="Freeform 145"/>
                <p:cNvSpPr>
                  <a:spLocks/>
                </p:cNvSpPr>
                <p:nvPr/>
              </p:nvSpPr>
              <p:spPr bwMode="auto">
                <a:xfrm>
                  <a:off x="5377537" y="5209420"/>
                  <a:ext cx="170126" cy="318271"/>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sp>
              <p:nvSpPr>
                <p:cNvPr id="229" name="Freeform 146"/>
                <p:cNvSpPr>
                  <a:spLocks/>
                </p:cNvSpPr>
                <p:nvPr/>
              </p:nvSpPr>
              <p:spPr bwMode="auto">
                <a:xfrm>
                  <a:off x="5253213" y="5218144"/>
                  <a:ext cx="139591" cy="310783"/>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sp>
              <p:nvSpPr>
                <p:cNvPr id="230" name="Freeform 149"/>
                <p:cNvSpPr>
                  <a:spLocks/>
                </p:cNvSpPr>
                <p:nvPr/>
              </p:nvSpPr>
              <p:spPr bwMode="auto">
                <a:xfrm>
                  <a:off x="5225768" y="4869426"/>
                  <a:ext cx="308679" cy="403847"/>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defTabSz="699557">
                    <a:defRPr/>
                  </a:pPr>
                  <a:r>
                    <a:rPr lang="en-US" sz="750" b="1" kern="0" dirty="0">
                      <a:solidFill>
                        <a:srgbClr val="FFFFFF"/>
                      </a:solidFill>
                    </a:rPr>
                    <a:t> </a:t>
                  </a:r>
                </a:p>
              </p:txBody>
            </p:sp>
            <p:sp>
              <p:nvSpPr>
                <p:cNvPr id="231" name="Oval 144"/>
                <p:cNvSpPr>
                  <a:spLocks noChangeArrowheads="1"/>
                </p:cNvSpPr>
                <p:nvPr/>
              </p:nvSpPr>
              <p:spPr bwMode="auto">
                <a:xfrm>
                  <a:off x="5285185" y="4644724"/>
                  <a:ext cx="196299" cy="196299"/>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sp>
              <p:nvSpPr>
                <p:cNvPr id="232" name="Freeform 147"/>
                <p:cNvSpPr>
                  <a:spLocks/>
                </p:cNvSpPr>
                <p:nvPr/>
              </p:nvSpPr>
              <p:spPr bwMode="auto">
                <a:xfrm>
                  <a:off x="5253213" y="5218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grpSp>
              <p:nvGrpSpPr>
                <p:cNvPr id="233" name="Group 316"/>
                <p:cNvGrpSpPr/>
                <p:nvPr/>
              </p:nvGrpSpPr>
              <p:grpSpPr>
                <a:xfrm>
                  <a:off x="5046366" y="4872647"/>
                  <a:ext cx="244284" cy="287906"/>
                  <a:chOff x="978218" y="2040263"/>
                  <a:chExt cx="244284" cy="287906"/>
                </a:xfrm>
              </p:grpSpPr>
              <p:sp>
                <p:nvSpPr>
                  <p:cNvPr id="240" name="Freeform 150"/>
                  <p:cNvSpPr>
                    <a:spLocks/>
                  </p:cNvSpPr>
                  <p:nvPr/>
                </p:nvSpPr>
                <p:spPr bwMode="auto">
                  <a:xfrm>
                    <a:off x="978218" y="2040263"/>
                    <a:ext cx="244284" cy="250827"/>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sp>
                <p:nvSpPr>
                  <p:cNvPr id="241" name="Freeform 151"/>
                  <p:cNvSpPr>
                    <a:spLocks/>
                  </p:cNvSpPr>
                  <p:nvPr/>
                </p:nvSpPr>
                <p:spPr bwMode="auto">
                  <a:xfrm>
                    <a:off x="1095995" y="2238743"/>
                    <a:ext cx="100331" cy="89426"/>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grpSp>
            <p:sp>
              <p:nvSpPr>
                <p:cNvPr id="234" name="Freeform 152"/>
                <p:cNvSpPr>
                  <a:spLocks/>
                </p:cNvSpPr>
                <p:nvPr/>
              </p:nvSpPr>
              <p:spPr bwMode="auto">
                <a:xfrm>
                  <a:off x="5276461" y="4638181"/>
                  <a:ext cx="209386" cy="17448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sp>
              <p:nvSpPr>
                <p:cNvPr id="235" name="Freeform 153"/>
                <p:cNvSpPr>
                  <a:spLocks/>
                </p:cNvSpPr>
                <p:nvPr/>
              </p:nvSpPr>
              <p:spPr bwMode="auto">
                <a:xfrm>
                  <a:off x="5351363" y="5220326"/>
                  <a:ext cx="146135" cy="17449"/>
                </a:xfrm>
                <a:custGeom>
                  <a:avLst/>
                  <a:gdLst>
                    <a:gd name="T0" fmla="*/ 124 w 152"/>
                    <a:gd name="T1" fmla="*/ 0 h 19"/>
                    <a:gd name="T2" fmla="*/ 0 w 152"/>
                    <a:gd name="T3" fmla="*/ 19 h 19"/>
                    <a:gd name="T4" fmla="*/ 152 w 152"/>
                    <a:gd name="T5" fmla="*/ 5 h 19"/>
                    <a:gd name="T6" fmla="*/ 124 w 152"/>
                    <a:gd name="T7" fmla="*/ 0 h 19"/>
                  </a:gdLst>
                  <a:ahLst/>
                  <a:cxnLst>
                    <a:cxn ang="0">
                      <a:pos x="T0" y="T1"/>
                    </a:cxn>
                    <a:cxn ang="0">
                      <a:pos x="T2" y="T3"/>
                    </a:cxn>
                    <a:cxn ang="0">
                      <a:pos x="T4" y="T5"/>
                    </a:cxn>
                    <a:cxn ang="0">
                      <a:pos x="T6" y="T7"/>
                    </a:cxn>
                  </a:cxnLst>
                  <a:rect l="0" t="0" r="r" b="b"/>
                  <a:pathLst>
                    <a:path w="152" h="19">
                      <a:moveTo>
                        <a:pt x="124" y="0"/>
                      </a:moveTo>
                      <a:cubicBezTo>
                        <a:pt x="78" y="0"/>
                        <a:pt x="0" y="19"/>
                        <a:pt x="0" y="19"/>
                      </a:cubicBezTo>
                      <a:cubicBezTo>
                        <a:pt x="152" y="5"/>
                        <a:pt x="152" y="5"/>
                        <a:pt x="152" y="5"/>
                      </a:cubicBezTo>
                      <a:cubicBezTo>
                        <a:pt x="147" y="1"/>
                        <a:pt x="137" y="0"/>
                        <a:pt x="124" y="0"/>
                      </a:cubicBezTo>
                    </a:path>
                  </a:pathLst>
                </a:custGeom>
                <a:solidFill>
                  <a:srgbClr val="077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pic>
              <p:nvPicPr>
                <p:cNvPr id="236" name="Picture 3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5185" y="4966717"/>
                  <a:ext cx="207282" cy="115834"/>
                </a:xfrm>
                <a:prstGeom prst="rect">
                  <a:avLst/>
                </a:prstGeom>
              </p:spPr>
            </p:pic>
            <p:grpSp>
              <p:nvGrpSpPr>
                <p:cNvPr id="237" name="Group 320"/>
                <p:cNvGrpSpPr/>
                <p:nvPr/>
              </p:nvGrpSpPr>
              <p:grpSpPr>
                <a:xfrm flipH="1">
                  <a:off x="5469531" y="4877705"/>
                  <a:ext cx="244284" cy="287906"/>
                  <a:chOff x="978218" y="2040263"/>
                  <a:chExt cx="244284" cy="287906"/>
                </a:xfrm>
              </p:grpSpPr>
              <p:sp>
                <p:nvSpPr>
                  <p:cNvPr id="238" name="Freeform 150"/>
                  <p:cNvSpPr>
                    <a:spLocks/>
                  </p:cNvSpPr>
                  <p:nvPr/>
                </p:nvSpPr>
                <p:spPr bwMode="auto">
                  <a:xfrm>
                    <a:off x="978218" y="2040263"/>
                    <a:ext cx="244284" cy="250827"/>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sp>
                <p:nvSpPr>
                  <p:cNvPr id="239" name="Freeform 151"/>
                  <p:cNvSpPr>
                    <a:spLocks/>
                  </p:cNvSpPr>
                  <p:nvPr/>
                </p:nvSpPr>
                <p:spPr bwMode="auto">
                  <a:xfrm>
                    <a:off x="1095995" y="2238743"/>
                    <a:ext cx="100331" cy="89426"/>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557">
                      <a:defRPr/>
                    </a:pPr>
                    <a:endParaRPr lang="en-US" sz="1350" kern="0">
                      <a:solidFill>
                        <a:srgbClr val="FFFFFF"/>
                      </a:solidFill>
                    </a:endParaRPr>
                  </a:p>
                </p:txBody>
              </p:sp>
            </p:grpSp>
          </p:grpSp>
          <p:grpSp>
            <p:nvGrpSpPr>
              <p:cNvPr id="204" name="Group 144"/>
              <p:cNvGrpSpPr/>
              <p:nvPr/>
            </p:nvGrpSpPr>
            <p:grpSpPr>
              <a:xfrm>
                <a:off x="6112943" y="3152676"/>
                <a:ext cx="642369" cy="1126461"/>
                <a:chOff x="5191549" y="4773048"/>
                <a:chExt cx="642369" cy="1126461"/>
              </a:xfrm>
            </p:grpSpPr>
            <p:sp>
              <p:nvSpPr>
                <p:cNvPr id="215" name="Oval 199"/>
                <p:cNvSpPr>
                  <a:spLocks noChangeArrowheads="1"/>
                </p:cNvSpPr>
                <p:nvPr/>
              </p:nvSpPr>
              <p:spPr bwMode="auto">
                <a:xfrm>
                  <a:off x="5419185" y="4779743"/>
                  <a:ext cx="197507" cy="197507"/>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16" name="Freeform 213"/>
                <p:cNvSpPr>
                  <a:spLocks/>
                </p:cNvSpPr>
                <p:nvPr/>
              </p:nvSpPr>
              <p:spPr bwMode="auto">
                <a:xfrm>
                  <a:off x="5504548" y="5347160"/>
                  <a:ext cx="170727" cy="327036"/>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17" name="Freeform 300"/>
                <p:cNvSpPr>
                  <a:spLocks/>
                </p:cNvSpPr>
                <p:nvPr/>
              </p:nvSpPr>
              <p:spPr bwMode="auto">
                <a:xfrm>
                  <a:off x="5382361" y="5357201"/>
                  <a:ext cx="137251" cy="319155"/>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18" name="Freeform 301"/>
                <p:cNvSpPr>
                  <a:spLocks/>
                </p:cNvSpPr>
                <p:nvPr/>
              </p:nvSpPr>
              <p:spPr bwMode="auto">
                <a:xfrm>
                  <a:off x="5382361" y="5357201"/>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19" name="Freeform 302"/>
                <p:cNvSpPr>
                  <a:spLocks/>
                </p:cNvSpPr>
                <p:nvPr/>
              </p:nvSpPr>
              <p:spPr bwMode="auto">
                <a:xfrm>
                  <a:off x="5450987" y="4992315"/>
                  <a:ext cx="118839" cy="75321"/>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20" name="Freeform 303"/>
                <p:cNvSpPr>
                  <a:spLocks/>
                </p:cNvSpPr>
                <p:nvPr/>
              </p:nvSpPr>
              <p:spPr bwMode="auto">
                <a:xfrm>
                  <a:off x="5375666" y="4990641"/>
                  <a:ext cx="272828" cy="423469"/>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68580" rIns="0" bIns="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557">
                    <a:defRPr/>
                  </a:pPr>
                  <a:endParaRPr lang="en-US" sz="600" b="1" dirty="0">
                    <a:solidFill>
                      <a:srgbClr val="FFFFFF"/>
                    </a:solidFill>
                    <a:latin typeface="Segoe UI"/>
                  </a:endParaRPr>
                </a:p>
              </p:txBody>
            </p:sp>
            <p:sp>
              <p:nvSpPr>
                <p:cNvPr id="221" name="Freeform 304"/>
                <p:cNvSpPr>
                  <a:spLocks/>
                </p:cNvSpPr>
                <p:nvPr/>
              </p:nvSpPr>
              <p:spPr bwMode="auto">
                <a:xfrm>
                  <a:off x="5191549" y="4995662"/>
                  <a:ext cx="246047" cy="251069"/>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22" name="Freeform 305"/>
                <p:cNvSpPr>
                  <a:spLocks/>
                </p:cNvSpPr>
                <p:nvPr/>
              </p:nvSpPr>
              <p:spPr bwMode="auto">
                <a:xfrm>
                  <a:off x="5310388" y="5194844"/>
                  <a:ext cx="100427" cy="88711"/>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23" name="Freeform 306"/>
                <p:cNvSpPr>
                  <a:spLocks/>
                </p:cNvSpPr>
                <p:nvPr/>
              </p:nvSpPr>
              <p:spPr bwMode="auto">
                <a:xfrm>
                  <a:off x="5410816" y="4773048"/>
                  <a:ext cx="210898" cy="17574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rgbClr val="DC3C00">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pic>
              <p:nvPicPr>
                <p:cNvPr id="224" name="Picture 30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035" y="5044882"/>
                  <a:ext cx="329213" cy="225572"/>
                </a:xfrm>
                <a:prstGeom prst="rect">
                  <a:avLst/>
                </a:prstGeom>
              </p:spPr>
            </p:pic>
            <p:sp>
              <p:nvSpPr>
                <p:cNvPr id="225" name="Freeform 308"/>
                <p:cNvSpPr>
                  <a:spLocks/>
                </p:cNvSpPr>
                <p:nvPr/>
              </p:nvSpPr>
              <p:spPr bwMode="auto">
                <a:xfrm flipH="1">
                  <a:off x="5587871" y="4997700"/>
                  <a:ext cx="246047" cy="251069"/>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26" name="Freeform 309"/>
                <p:cNvSpPr>
                  <a:spLocks/>
                </p:cNvSpPr>
                <p:nvPr/>
              </p:nvSpPr>
              <p:spPr bwMode="auto">
                <a:xfrm flipH="1">
                  <a:off x="5615842" y="5194975"/>
                  <a:ext cx="100427" cy="88711"/>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grpSp>
          <p:sp>
            <p:nvSpPr>
              <p:cNvPr id="205" name="Oval 146"/>
              <p:cNvSpPr>
                <a:spLocks noChangeArrowheads="1"/>
              </p:cNvSpPr>
              <p:nvPr/>
            </p:nvSpPr>
            <p:spPr bwMode="auto">
              <a:xfrm>
                <a:off x="6064546" y="3193835"/>
                <a:ext cx="197507" cy="197507"/>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06" name="Freeform 147"/>
              <p:cNvSpPr>
                <a:spLocks/>
              </p:cNvSpPr>
              <p:nvPr/>
            </p:nvSpPr>
            <p:spPr bwMode="auto">
              <a:xfrm>
                <a:off x="6149909" y="3761252"/>
                <a:ext cx="170727" cy="305348"/>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07" name="Freeform 148"/>
              <p:cNvSpPr>
                <a:spLocks/>
              </p:cNvSpPr>
              <p:nvPr/>
            </p:nvSpPr>
            <p:spPr bwMode="auto">
              <a:xfrm>
                <a:off x="6027722" y="3771293"/>
                <a:ext cx="137251" cy="297990"/>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08" name="Freeform 149"/>
              <p:cNvSpPr>
                <a:spLocks/>
              </p:cNvSpPr>
              <p:nvPr/>
            </p:nvSpPr>
            <p:spPr bwMode="auto">
              <a:xfrm>
                <a:off x="6027722" y="3771293"/>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09" name="Freeform 151"/>
              <p:cNvSpPr>
                <a:spLocks/>
              </p:cNvSpPr>
              <p:nvPr/>
            </p:nvSpPr>
            <p:spPr bwMode="auto">
              <a:xfrm>
                <a:off x="6096348" y="3406407"/>
                <a:ext cx="118839" cy="75321"/>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10" name="Freeform 156"/>
              <p:cNvSpPr>
                <a:spLocks/>
              </p:cNvSpPr>
              <p:nvPr/>
            </p:nvSpPr>
            <p:spPr bwMode="auto">
              <a:xfrm>
                <a:off x="6021027" y="3404733"/>
                <a:ext cx="272828" cy="423469"/>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rgbClr val="009E49"/>
              </a:solidFill>
              <a:ln>
                <a:noFill/>
              </a:ln>
              <a:extLst/>
            </p:spPr>
            <p:txBody>
              <a:bodyPr vert="horz" wrap="square" lIns="0" tIns="68580" rIns="0" bIns="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557">
                  <a:defRPr/>
                </a:pPr>
                <a:endParaRPr lang="en-US" sz="600" b="1" dirty="0">
                  <a:solidFill>
                    <a:srgbClr val="FFFFFF"/>
                  </a:solidFill>
                  <a:latin typeface="Segoe UI"/>
                </a:endParaRPr>
              </a:p>
            </p:txBody>
          </p:sp>
          <p:sp>
            <p:nvSpPr>
              <p:cNvPr id="211" name="Freeform 158"/>
              <p:cNvSpPr>
                <a:spLocks/>
              </p:cNvSpPr>
              <p:nvPr/>
            </p:nvSpPr>
            <p:spPr bwMode="auto">
              <a:xfrm>
                <a:off x="6056177" y="3187140"/>
                <a:ext cx="210898" cy="17574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rgbClr val="B98A13"/>
              </a:solidFill>
              <a:ln>
                <a:noFill/>
              </a:ln>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pic>
            <p:nvPicPr>
              <p:cNvPr id="212" name="Picture 1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1727" y="3522065"/>
                <a:ext cx="158510" cy="109738"/>
              </a:xfrm>
              <a:prstGeom prst="rect">
                <a:avLst/>
              </a:prstGeom>
            </p:spPr>
          </p:pic>
          <p:sp>
            <p:nvSpPr>
              <p:cNvPr id="213" name="Rounded Rectangle 160"/>
              <p:cNvSpPr/>
              <p:nvPr/>
            </p:nvSpPr>
            <p:spPr bwMode="auto">
              <a:xfrm rot="533908">
                <a:off x="5964617" y="3410809"/>
                <a:ext cx="65737" cy="462538"/>
              </a:xfrm>
              <a:prstGeom prst="roundRect">
                <a:avLst>
                  <a:gd name="adj" fmla="val 50000"/>
                </a:avLst>
              </a:prstGeom>
              <a:solidFill>
                <a:srgbClr val="009E49"/>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defRPr/>
                </a:pPr>
                <a:endParaRPr lang="en-US" sz="18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4" name="Rounded Rectangle 181"/>
              <p:cNvSpPr/>
              <p:nvPr/>
            </p:nvSpPr>
            <p:spPr bwMode="auto">
              <a:xfrm rot="21066092" flipH="1">
                <a:off x="6288401" y="3413190"/>
                <a:ext cx="65737" cy="462538"/>
              </a:xfrm>
              <a:prstGeom prst="roundRect">
                <a:avLst>
                  <a:gd name="adj" fmla="val 50000"/>
                </a:avLst>
              </a:prstGeom>
              <a:solidFill>
                <a:srgbClr val="009E49"/>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defRPr/>
                </a:pPr>
                <a:endParaRPr lang="en-US" sz="18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99" name="Left-Right Arrow 26"/>
            <p:cNvSpPr/>
            <p:nvPr/>
          </p:nvSpPr>
          <p:spPr bwMode="auto">
            <a:xfrm>
              <a:off x="5208738" y="3713261"/>
              <a:ext cx="1849422" cy="605038"/>
            </a:xfrm>
            <a:prstGeom prst="leftRightArrow">
              <a:avLst>
                <a:gd name="adj1" fmla="val 50000"/>
                <a:gd name="adj2" fmla="val 56764"/>
              </a:avLst>
            </a:prstGeom>
            <a:solidFill>
              <a:srgbClr val="FF0000"/>
            </a:solidFill>
            <a:ln w="9525" cap="flat" cmpd="sng" algn="ctr">
              <a:noFill/>
              <a:prstDash val="solid"/>
              <a:headEnd type="none" w="med" len="med"/>
              <a:tailEnd type="none" w="med" len="med"/>
            </a:ln>
            <a:effectLst/>
          </p:spPr>
          <p:txBody>
            <a:bodyPr rot="0" spcFirstLastPara="0" vertOverflow="overflow" horzOverflow="overflow" vert="horz" wrap="square" lIns="116559" tIns="93247" rIns="116559" bIns="93247" numCol="1" spcCol="0" rtlCol="0" fromWordArt="0" anchor="t" anchorCtr="0" forceAA="0" compatLnSpc="1">
              <a:prstTxWarp prst="textNoShape">
                <a:avLst/>
              </a:prstTxWarp>
              <a:noAutofit/>
            </a:bodyPr>
            <a:lstStyle/>
            <a:p>
              <a:pPr algn="ctr" defTabSz="594275" fontAlgn="base">
                <a:lnSpc>
                  <a:spcPct val="90000"/>
                </a:lnSpc>
                <a:spcBef>
                  <a:spcPct val="0"/>
                </a:spcBef>
                <a:spcAft>
                  <a:spcPct val="0"/>
                </a:spcAft>
                <a:defRPr/>
              </a:pPr>
              <a:endParaRPr lang="en-US" sz="153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0" name="TextBox 61"/>
            <p:cNvSpPr txBox="1"/>
            <p:nvPr/>
          </p:nvSpPr>
          <p:spPr>
            <a:xfrm>
              <a:off x="5208738" y="3903726"/>
              <a:ext cx="1849422" cy="215444"/>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050" kern="0" dirty="0">
                  <a:gradFill>
                    <a:gsLst>
                      <a:gs pos="3093">
                        <a:srgbClr val="FFFFFF"/>
                      </a:gs>
                      <a:gs pos="85000">
                        <a:srgbClr val="FFFFFF"/>
                      </a:gs>
                    </a:gsLst>
                    <a:lin ang="5400000" scaled="0"/>
                  </a:gradFill>
                  <a:latin typeface="Segoe UI"/>
                </a:rPr>
                <a:t>K</a:t>
              </a:r>
              <a:r>
                <a:rPr lang="en-US" sz="1050" kern="0" dirty="0" err="1">
                  <a:gradFill>
                    <a:gsLst>
                      <a:gs pos="3093">
                        <a:srgbClr val="FFFFFF"/>
                      </a:gs>
                      <a:gs pos="85000">
                        <a:srgbClr val="FFFFFF"/>
                      </a:gs>
                    </a:gsLst>
                    <a:lin ang="5400000" scaled="0"/>
                  </a:gradFill>
                  <a:latin typeface="Segoe UI"/>
                </a:rPr>
                <a:t>ollaboration</a:t>
              </a:r>
              <a:endParaRPr lang="en-US" sz="1050" kern="0" dirty="0">
                <a:gradFill>
                  <a:gsLst>
                    <a:gs pos="3093">
                      <a:srgbClr val="FFFFFF"/>
                    </a:gs>
                    <a:gs pos="85000">
                      <a:srgbClr val="FFFFFF"/>
                    </a:gs>
                  </a:gsLst>
                  <a:lin ang="5400000" scaled="0"/>
                </a:gradFill>
                <a:latin typeface="Segoe UI"/>
              </a:endParaRPr>
            </a:p>
          </p:txBody>
        </p:sp>
        <p:sp>
          <p:nvSpPr>
            <p:cNvPr id="201" name="Freeform 180"/>
            <p:cNvSpPr>
              <a:spLocks/>
            </p:cNvSpPr>
            <p:nvPr/>
          </p:nvSpPr>
          <p:spPr bwMode="auto">
            <a:xfrm rot="4158392">
              <a:off x="5911703" y="3814757"/>
              <a:ext cx="100427" cy="88711"/>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sp>
          <p:nvSpPr>
            <p:cNvPr id="202" name="Freeform 198"/>
            <p:cNvSpPr>
              <a:spLocks/>
            </p:cNvSpPr>
            <p:nvPr/>
          </p:nvSpPr>
          <p:spPr bwMode="auto">
            <a:xfrm rot="17441608" flipH="1">
              <a:off x="6302880" y="3790485"/>
              <a:ext cx="100427" cy="88711"/>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557">
                <a:defRPr/>
              </a:pPr>
              <a:endParaRPr lang="en-US" sz="1350">
                <a:solidFill>
                  <a:srgbClr val="FFFFFF"/>
                </a:solidFill>
                <a:latin typeface="Segoe UI"/>
              </a:endParaRPr>
            </a:p>
          </p:txBody>
        </p:sp>
      </p:grpSp>
      <p:grpSp>
        <p:nvGrpSpPr>
          <p:cNvPr id="257" name="Group 270"/>
          <p:cNvGrpSpPr/>
          <p:nvPr/>
        </p:nvGrpSpPr>
        <p:grpSpPr>
          <a:xfrm>
            <a:off x="2778438" y="2493361"/>
            <a:ext cx="717260" cy="521556"/>
            <a:chOff x="3604781" y="3473038"/>
            <a:chExt cx="956482" cy="695506"/>
          </a:xfrm>
        </p:grpSpPr>
        <p:grpSp>
          <p:nvGrpSpPr>
            <p:cNvPr id="258" name="Group 10"/>
            <p:cNvGrpSpPr/>
            <p:nvPr/>
          </p:nvGrpSpPr>
          <p:grpSpPr>
            <a:xfrm>
              <a:off x="3768997" y="3473038"/>
              <a:ext cx="792266" cy="695506"/>
              <a:chOff x="9615056" y="3095550"/>
              <a:chExt cx="1943915" cy="1696670"/>
            </a:xfrm>
          </p:grpSpPr>
          <p:sp>
            <p:nvSpPr>
              <p:cNvPr id="265" name="Freeform 10"/>
              <p:cNvSpPr>
                <a:spLocks noEditPoints="1"/>
              </p:cNvSpPr>
              <p:nvPr/>
            </p:nvSpPr>
            <p:spPr bwMode="auto">
              <a:xfrm>
                <a:off x="10979139" y="3393823"/>
                <a:ext cx="345842" cy="691684"/>
              </a:xfrm>
              <a:custGeom>
                <a:avLst/>
                <a:gdLst>
                  <a:gd name="T0" fmla="*/ 111 w 114"/>
                  <a:gd name="T1" fmla="*/ 0 h 228"/>
                  <a:gd name="T2" fmla="*/ 3 w 114"/>
                  <a:gd name="T3" fmla="*/ 0 h 228"/>
                  <a:gd name="T4" fmla="*/ 0 w 114"/>
                  <a:gd name="T5" fmla="*/ 3 h 228"/>
                  <a:gd name="T6" fmla="*/ 0 w 114"/>
                  <a:gd name="T7" fmla="*/ 48 h 228"/>
                  <a:gd name="T8" fmla="*/ 0 w 114"/>
                  <a:gd name="T9" fmla="*/ 51 h 228"/>
                  <a:gd name="T10" fmla="*/ 0 w 114"/>
                  <a:gd name="T11" fmla="*/ 225 h 228"/>
                  <a:gd name="T12" fmla="*/ 3 w 114"/>
                  <a:gd name="T13" fmla="*/ 228 h 228"/>
                  <a:gd name="T14" fmla="*/ 111 w 114"/>
                  <a:gd name="T15" fmla="*/ 228 h 228"/>
                  <a:gd name="T16" fmla="*/ 114 w 114"/>
                  <a:gd name="T17" fmla="*/ 225 h 228"/>
                  <a:gd name="T18" fmla="*/ 114 w 114"/>
                  <a:gd name="T19" fmla="*/ 51 h 228"/>
                  <a:gd name="T20" fmla="*/ 114 w 114"/>
                  <a:gd name="T21" fmla="*/ 48 h 228"/>
                  <a:gd name="T22" fmla="*/ 114 w 114"/>
                  <a:gd name="T23" fmla="*/ 3 h 228"/>
                  <a:gd name="T24" fmla="*/ 111 w 114"/>
                  <a:gd name="T25" fmla="*/ 0 h 228"/>
                  <a:gd name="T26" fmla="*/ 14 w 114"/>
                  <a:gd name="T27" fmla="*/ 35 h 228"/>
                  <a:gd name="T28" fmla="*/ 14 w 114"/>
                  <a:gd name="T29" fmla="*/ 24 h 228"/>
                  <a:gd name="T30" fmla="*/ 17 w 114"/>
                  <a:gd name="T31" fmla="*/ 21 h 228"/>
                  <a:gd name="T32" fmla="*/ 97 w 114"/>
                  <a:gd name="T33" fmla="*/ 21 h 228"/>
                  <a:gd name="T34" fmla="*/ 100 w 114"/>
                  <a:gd name="T35" fmla="*/ 24 h 228"/>
                  <a:gd name="T36" fmla="*/ 100 w 114"/>
                  <a:gd name="T37" fmla="*/ 35 h 228"/>
                  <a:gd name="T38" fmla="*/ 97 w 114"/>
                  <a:gd name="T39" fmla="*/ 38 h 228"/>
                  <a:gd name="T40" fmla="*/ 17 w 114"/>
                  <a:gd name="T41" fmla="*/ 38 h 228"/>
                  <a:gd name="T42" fmla="*/ 14 w 114"/>
                  <a:gd name="T43" fmla="*/ 35 h 228"/>
                  <a:gd name="T44" fmla="*/ 91 w 114"/>
                  <a:gd name="T45" fmla="*/ 108 h 228"/>
                  <a:gd name="T46" fmla="*/ 83 w 114"/>
                  <a:gd name="T47" fmla="*/ 100 h 228"/>
                  <a:gd name="T48" fmla="*/ 91 w 114"/>
                  <a:gd name="T49" fmla="*/ 92 h 228"/>
                  <a:gd name="T50" fmla="*/ 99 w 114"/>
                  <a:gd name="T51" fmla="*/ 100 h 228"/>
                  <a:gd name="T52" fmla="*/ 91 w 114"/>
                  <a:gd name="T53" fmla="*/ 108 h 228"/>
                  <a:gd name="T54" fmla="*/ 91 w 114"/>
                  <a:gd name="T55" fmla="*/ 82 h 228"/>
                  <a:gd name="T56" fmla="*/ 80 w 114"/>
                  <a:gd name="T57" fmla="*/ 72 h 228"/>
                  <a:gd name="T58" fmla="*/ 91 w 114"/>
                  <a:gd name="T59" fmla="*/ 62 h 228"/>
                  <a:gd name="T60" fmla="*/ 101 w 114"/>
                  <a:gd name="T61" fmla="*/ 72 h 228"/>
                  <a:gd name="T62" fmla="*/ 91 w 114"/>
                  <a:gd name="T63" fmla="*/ 8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228">
                    <a:moveTo>
                      <a:pt x="111" y="0"/>
                    </a:moveTo>
                    <a:cubicBezTo>
                      <a:pt x="3" y="0"/>
                      <a:pt x="3" y="0"/>
                      <a:pt x="3" y="0"/>
                    </a:cubicBezTo>
                    <a:cubicBezTo>
                      <a:pt x="2" y="0"/>
                      <a:pt x="0" y="1"/>
                      <a:pt x="0" y="3"/>
                    </a:cubicBezTo>
                    <a:cubicBezTo>
                      <a:pt x="0" y="48"/>
                      <a:pt x="0" y="48"/>
                      <a:pt x="0" y="48"/>
                    </a:cubicBezTo>
                    <a:cubicBezTo>
                      <a:pt x="0" y="51"/>
                      <a:pt x="0" y="51"/>
                      <a:pt x="0" y="51"/>
                    </a:cubicBezTo>
                    <a:cubicBezTo>
                      <a:pt x="0" y="225"/>
                      <a:pt x="0" y="225"/>
                      <a:pt x="0" y="225"/>
                    </a:cubicBezTo>
                    <a:cubicBezTo>
                      <a:pt x="0" y="227"/>
                      <a:pt x="2" y="228"/>
                      <a:pt x="3" y="228"/>
                    </a:cubicBezTo>
                    <a:cubicBezTo>
                      <a:pt x="111" y="228"/>
                      <a:pt x="111" y="228"/>
                      <a:pt x="111" y="228"/>
                    </a:cubicBezTo>
                    <a:cubicBezTo>
                      <a:pt x="112" y="228"/>
                      <a:pt x="114" y="227"/>
                      <a:pt x="114" y="225"/>
                    </a:cubicBezTo>
                    <a:cubicBezTo>
                      <a:pt x="114" y="51"/>
                      <a:pt x="114" y="51"/>
                      <a:pt x="114" y="51"/>
                    </a:cubicBezTo>
                    <a:cubicBezTo>
                      <a:pt x="114" y="48"/>
                      <a:pt x="114" y="48"/>
                      <a:pt x="114" y="48"/>
                    </a:cubicBezTo>
                    <a:cubicBezTo>
                      <a:pt x="114" y="3"/>
                      <a:pt x="114" y="3"/>
                      <a:pt x="114" y="3"/>
                    </a:cubicBezTo>
                    <a:cubicBezTo>
                      <a:pt x="114" y="1"/>
                      <a:pt x="112" y="0"/>
                      <a:pt x="111" y="0"/>
                    </a:cubicBezTo>
                    <a:close/>
                    <a:moveTo>
                      <a:pt x="14" y="35"/>
                    </a:moveTo>
                    <a:cubicBezTo>
                      <a:pt x="14" y="24"/>
                      <a:pt x="14" y="24"/>
                      <a:pt x="14" y="24"/>
                    </a:cubicBezTo>
                    <a:cubicBezTo>
                      <a:pt x="14" y="23"/>
                      <a:pt x="15" y="21"/>
                      <a:pt x="17" y="21"/>
                    </a:cubicBezTo>
                    <a:cubicBezTo>
                      <a:pt x="97" y="21"/>
                      <a:pt x="97" y="21"/>
                      <a:pt x="97" y="21"/>
                    </a:cubicBezTo>
                    <a:cubicBezTo>
                      <a:pt x="99" y="21"/>
                      <a:pt x="100" y="23"/>
                      <a:pt x="100" y="24"/>
                    </a:cubicBezTo>
                    <a:cubicBezTo>
                      <a:pt x="100" y="35"/>
                      <a:pt x="100" y="35"/>
                      <a:pt x="100" y="35"/>
                    </a:cubicBezTo>
                    <a:cubicBezTo>
                      <a:pt x="100" y="37"/>
                      <a:pt x="99" y="38"/>
                      <a:pt x="97" y="38"/>
                    </a:cubicBezTo>
                    <a:cubicBezTo>
                      <a:pt x="17" y="38"/>
                      <a:pt x="17" y="38"/>
                      <a:pt x="17" y="38"/>
                    </a:cubicBezTo>
                    <a:cubicBezTo>
                      <a:pt x="15" y="38"/>
                      <a:pt x="14" y="37"/>
                      <a:pt x="14" y="35"/>
                    </a:cubicBezTo>
                    <a:close/>
                    <a:moveTo>
                      <a:pt x="91" y="108"/>
                    </a:moveTo>
                    <a:cubicBezTo>
                      <a:pt x="86" y="108"/>
                      <a:pt x="83" y="104"/>
                      <a:pt x="83" y="100"/>
                    </a:cubicBezTo>
                    <a:cubicBezTo>
                      <a:pt x="83" y="96"/>
                      <a:pt x="86" y="92"/>
                      <a:pt x="91" y="92"/>
                    </a:cubicBezTo>
                    <a:cubicBezTo>
                      <a:pt x="95" y="92"/>
                      <a:pt x="99" y="96"/>
                      <a:pt x="99" y="100"/>
                    </a:cubicBezTo>
                    <a:cubicBezTo>
                      <a:pt x="99" y="104"/>
                      <a:pt x="95" y="108"/>
                      <a:pt x="91" y="108"/>
                    </a:cubicBezTo>
                    <a:close/>
                    <a:moveTo>
                      <a:pt x="91" y="82"/>
                    </a:moveTo>
                    <a:cubicBezTo>
                      <a:pt x="85" y="82"/>
                      <a:pt x="80" y="78"/>
                      <a:pt x="80" y="72"/>
                    </a:cubicBezTo>
                    <a:cubicBezTo>
                      <a:pt x="80" y="66"/>
                      <a:pt x="85" y="62"/>
                      <a:pt x="91" y="62"/>
                    </a:cubicBezTo>
                    <a:cubicBezTo>
                      <a:pt x="97" y="62"/>
                      <a:pt x="101" y="66"/>
                      <a:pt x="101" y="72"/>
                    </a:cubicBezTo>
                    <a:cubicBezTo>
                      <a:pt x="101" y="78"/>
                      <a:pt x="97" y="82"/>
                      <a:pt x="91" y="82"/>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47">
                  <a:defRPr/>
                </a:pPr>
                <a:endParaRPr lang="en-US" sz="1148" kern="0">
                  <a:solidFill>
                    <a:srgbClr val="000000"/>
                  </a:solidFill>
                </a:endParaRPr>
              </a:p>
            </p:txBody>
          </p:sp>
          <p:sp>
            <p:nvSpPr>
              <p:cNvPr id="266" name="Freeform 11"/>
              <p:cNvSpPr>
                <a:spLocks noEditPoints="1"/>
              </p:cNvSpPr>
              <p:nvPr/>
            </p:nvSpPr>
            <p:spPr bwMode="auto">
              <a:xfrm>
                <a:off x="9615056" y="3095550"/>
                <a:ext cx="1290801" cy="989957"/>
              </a:xfrm>
              <a:custGeom>
                <a:avLst/>
                <a:gdLst>
                  <a:gd name="T0" fmla="*/ 411 w 425"/>
                  <a:gd name="T1" fmla="*/ 0 h 326"/>
                  <a:gd name="T2" fmla="*/ 14 w 425"/>
                  <a:gd name="T3" fmla="*/ 0 h 326"/>
                  <a:gd name="T4" fmla="*/ 0 w 425"/>
                  <a:gd name="T5" fmla="*/ 12 h 326"/>
                  <a:gd name="T6" fmla="*/ 0 w 425"/>
                  <a:gd name="T7" fmla="*/ 271 h 326"/>
                  <a:gd name="T8" fmla="*/ 14 w 425"/>
                  <a:gd name="T9" fmla="*/ 283 h 326"/>
                  <a:gd name="T10" fmla="*/ 145 w 425"/>
                  <a:gd name="T11" fmla="*/ 283 h 326"/>
                  <a:gd name="T12" fmla="*/ 145 w 425"/>
                  <a:gd name="T13" fmla="*/ 301 h 326"/>
                  <a:gd name="T14" fmla="*/ 116 w 425"/>
                  <a:gd name="T15" fmla="*/ 326 h 326"/>
                  <a:gd name="T16" fmla="*/ 316 w 425"/>
                  <a:gd name="T17" fmla="*/ 326 h 326"/>
                  <a:gd name="T18" fmla="*/ 288 w 425"/>
                  <a:gd name="T19" fmla="*/ 301 h 326"/>
                  <a:gd name="T20" fmla="*/ 288 w 425"/>
                  <a:gd name="T21" fmla="*/ 283 h 326"/>
                  <a:gd name="T22" fmla="*/ 411 w 425"/>
                  <a:gd name="T23" fmla="*/ 283 h 326"/>
                  <a:gd name="T24" fmla="*/ 425 w 425"/>
                  <a:gd name="T25" fmla="*/ 271 h 326"/>
                  <a:gd name="T26" fmla="*/ 425 w 425"/>
                  <a:gd name="T27" fmla="*/ 12 h 326"/>
                  <a:gd name="T28" fmla="*/ 411 w 425"/>
                  <a:gd name="T29" fmla="*/ 0 h 326"/>
                  <a:gd name="T30" fmla="*/ 400 w 425"/>
                  <a:gd name="T31" fmla="*/ 251 h 326"/>
                  <a:gd name="T32" fmla="*/ 389 w 425"/>
                  <a:gd name="T33" fmla="*/ 262 h 326"/>
                  <a:gd name="T34" fmla="*/ 36 w 425"/>
                  <a:gd name="T35" fmla="*/ 262 h 326"/>
                  <a:gd name="T36" fmla="*/ 25 w 425"/>
                  <a:gd name="T37" fmla="*/ 251 h 326"/>
                  <a:gd name="T38" fmla="*/ 25 w 425"/>
                  <a:gd name="T39" fmla="*/ 32 h 326"/>
                  <a:gd name="T40" fmla="*/ 36 w 425"/>
                  <a:gd name="T41" fmla="*/ 21 h 326"/>
                  <a:gd name="T42" fmla="*/ 389 w 425"/>
                  <a:gd name="T43" fmla="*/ 21 h 326"/>
                  <a:gd name="T44" fmla="*/ 400 w 425"/>
                  <a:gd name="T45" fmla="*/ 32 h 326"/>
                  <a:gd name="T46" fmla="*/ 400 w 425"/>
                  <a:gd name="T47" fmla="*/ 251 h 326"/>
                  <a:gd name="T48" fmla="*/ 400 w 425"/>
                  <a:gd name="T49" fmla="*/ 2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326">
                    <a:moveTo>
                      <a:pt x="411" y="0"/>
                    </a:moveTo>
                    <a:cubicBezTo>
                      <a:pt x="14" y="0"/>
                      <a:pt x="14" y="0"/>
                      <a:pt x="14" y="0"/>
                    </a:cubicBezTo>
                    <a:cubicBezTo>
                      <a:pt x="7" y="0"/>
                      <a:pt x="0" y="6"/>
                      <a:pt x="0" y="12"/>
                    </a:cubicBezTo>
                    <a:cubicBezTo>
                      <a:pt x="0" y="271"/>
                      <a:pt x="0" y="271"/>
                      <a:pt x="0" y="271"/>
                    </a:cubicBezTo>
                    <a:cubicBezTo>
                      <a:pt x="0" y="277"/>
                      <a:pt x="7" y="283"/>
                      <a:pt x="14" y="283"/>
                    </a:cubicBezTo>
                    <a:cubicBezTo>
                      <a:pt x="145" y="283"/>
                      <a:pt x="145" y="283"/>
                      <a:pt x="145" y="283"/>
                    </a:cubicBezTo>
                    <a:cubicBezTo>
                      <a:pt x="145" y="301"/>
                      <a:pt x="145" y="301"/>
                      <a:pt x="145" y="301"/>
                    </a:cubicBezTo>
                    <a:cubicBezTo>
                      <a:pt x="116" y="326"/>
                      <a:pt x="116" y="326"/>
                      <a:pt x="116" y="326"/>
                    </a:cubicBezTo>
                    <a:cubicBezTo>
                      <a:pt x="316" y="326"/>
                      <a:pt x="316" y="326"/>
                      <a:pt x="316" y="326"/>
                    </a:cubicBezTo>
                    <a:cubicBezTo>
                      <a:pt x="288" y="301"/>
                      <a:pt x="288" y="301"/>
                      <a:pt x="288" y="301"/>
                    </a:cubicBezTo>
                    <a:cubicBezTo>
                      <a:pt x="288" y="283"/>
                      <a:pt x="288" y="283"/>
                      <a:pt x="288" y="283"/>
                    </a:cubicBezTo>
                    <a:cubicBezTo>
                      <a:pt x="411" y="283"/>
                      <a:pt x="411" y="283"/>
                      <a:pt x="411" y="283"/>
                    </a:cubicBezTo>
                    <a:cubicBezTo>
                      <a:pt x="419" y="283"/>
                      <a:pt x="425" y="277"/>
                      <a:pt x="425" y="271"/>
                    </a:cubicBezTo>
                    <a:cubicBezTo>
                      <a:pt x="425" y="12"/>
                      <a:pt x="425" y="12"/>
                      <a:pt x="425" y="12"/>
                    </a:cubicBezTo>
                    <a:cubicBezTo>
                      <a:pt x="425" y="6"/>
                      <a:pt x="419" y="0"/>
                      <a:pt x="411" y="0"/>
                    </a:cubicBezTo>
                    <a:close/>
                    <a:moveTo>
                      <a:pt x="400" y="251"/>
                    </a:moveTo>
                    <a:cubicBezTo>
                      <a:pt x="400" y="257"/>
                      <a:pt x="395" y="262"/>
                      <a:pt x="389" y="262"/>
                    </a:cubicBezTo>
                    <a:cubicBezTo>
                      <a:pt x="36" y="262"/>
                      <a:pt x="36" y="262"/>
                      <a:pt x="36" y="262"/>
                    </a:cubicBezTo>
                    <a:cubicBezTo>
                      <a:pt x="30" y="262"/>
                      <a:pt x="25" y="257"/>
                      <a:pt x="25" y="251"/>
                    </a:cubicBezTo>
                    <a:cubicBezTo>
                      <a:pt x="25" y="32"/>
                      <a:pt x="25" y="32"/>
                      <a:pt x="25" y="32"/>
                    </a:cubicBezTo>
                    <a:cubicBezTo>
                      <a:pt x="25" y="26"/>
                      <a:pt x="30" y="21"/>
                      <a:pt x="36" y="21"/>
                    </a:cubicBezTo>
                    <a:cubicBezTo>
                      <a:pt x="389" y="21"/>
                      <a:pt x="389" y="21"/>
                      <a:pt x="389" y="21"/>
                    </a:cubicBezTo>
                    <a:cubicBezTo>
                      <a:pt x="395" y="21"/>
                      <a:pt x="400" y="26"/>
                      <a:pt x="400" y="32"/>
                    </a:cubicBezTo>
                    <a:cubicBezTo>
                      <a:pt x="400" y="251"/>
                      <a:pt x="400" y="251"/>
                      <a:pt x="400" y="251"/>
                    </a:cubicBezTo>
                    <a:cubicBezTo>
                      <a:pt x="400" y="251"/>
                      <a:pt x="400" y="251"/>
                      <a:pt x="400" y="251"/>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47">
                  <a:defRPr/>
                </a:pPr>
                <a:endParaRPr lang="en-US" sz="1148" kern="0">
                  <a:solidFill>
                    <a:srgbClr val="000000"/>
                  </a:solidFill>
                </a:endParaRPr>
              </a:p>
            </p:txBody>
          </p:sp>
          <p:sp>
            <p:nvSpPr>
              <p:cNvPr id="267" name="Freeform 16"/>
              <p:cNvSpPr>
                <a:spLocks/>
              </p:cNvSpPr>
              <p:nvPr/>
            </p:nvSpPr>
            <p:spPr bwMode="auto">
              <a:xfrm>
                <a:off x="10058608" y="3946656"/>
                <a:ext cx="1500363" cy="557976"/>
              </a:xfrm>
              <a:custGeom>
                <a:avLst/>
                <a:gdLst>
                  <a:gd name="T0" fmla="*/ 66 w 494"/>
                  <a:gd name="T1" fmla="*/ 184 h 184"/>
                  <a:gd name="T2" fmla="*/ 12 w 494"/>
                  <a:gd name="T3" fmla="*/ 129 h 184"/>
                  <a:gd name="T4" fmla="*/ 0 w 494"/>
                  <a:gd name="T5" fmla="*/ 101 h 184"/>
                  <a:gd name="T6" fmla="*/ 12 w 494"/>
                  <a:gd name="T7" fmla="*/ 72 h 184"/>
                  <a:gd name="T8" fmla="*/ 39 w 494"/>
                  <a:gd name="T9" fmla="*/ 60 h 184"/>
                  <a:gd name="T10" fmla="*/ 456 w 494"/>
                  <a:gd name="T11" fmla="*/ 60 h 184"/>
                  <a:gd name="T12" fmla="*/ 478 w 494"/>
                  <a:gd name="T13" fmla="*/ 38 h 184"/>
                  <a:gd name="T14" fmla="*/ 456 w 494"/>
                  <a:gd name="T15" fmla="*/ 16 h 184"/>
                  <a:gd name="T16" fmla="*/ 417 w 494"/>
                  <a:gd name="T17" fmla="*/ 16 h 184"/>
                  <a:gd name="T18" fmla="*/ 417 w 494"/>
                  <a:gd name="T19" fmla="*/ 0 h 184"/>
                  <a:gd name="T20" fmla="*/ 456 w 494"/>
                  <a:gd name="T21" fmla="*/ 0 h 184"/>
                  <a:gd name="T22" fmla="*/ 494 w 494"/>
                  <a:gd name="T23" fmla="*/ 38 h 184"/>
                  <a:gd name="T24" fmla="*/ 456 w 494"/>
                  <a:gd name="T25" fmla="*/ 76 h 184"/>
                  <a:gd name="T26" fmla="*/ 39 w 494"/>
                  <a:gd name="T27" fmla="*/ 76 h 184"/>
                  <a:gd name="T28" fmla="*/ 23 w 494"/>
                  <a:gd name="T29" fmla="*/ 84 h 184"/>
                  <a:gd name="T30" fmla="*/ 16 w 494"/>
                  <a:gd name="T31" fmla="*/ 101 h 184"/>
                  <a:gd name="T32" fmla="*/ 22 w 494"/>
                  <a:gd name="T33" fmla="*/ 117 h 184"/>
                  <a:gd name="T34" fmla="*/ 23 w 494"/>
                  <a:gd name="T35" fmla="*/ 118 h 184"/>
                  <a:gd name="T36" fmla="*/ 77 w 494"/>
                  <a:gd name="T37" fmla="*/ 172 h 184"/>
                  <a:gd name="T38" fmla="*/ 66 w 494"/>
                  <a:gd name="T3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4" h="184">
                    <a:moveTo>
                      <a:pt x="66" y="184"/>
                    </a:moveTo>
                    <a:cubicBezTo>
                      <a:pt x="12" y="129"/>
                      <a:pt x="12" y="129"/>
                      <a:pt x="12" y="129"/>
                    </a:cubicBezTo>
                    <a:cubicBezTo>
                      <a:pt x="4" y="122"/>
                      <a:pt x="0" y="112"/>
                      <a:pt x="0" y="101"/>
                    </a:cubicBezTo>
                    <a:cubicBezTo>
                      <a:pt x="0" y="90"/>
                      <a:pt x="4" y="80"/>
                      <a:pt x="12" y="72"/>
                    </a:cubicBezTo>
                    <a:cubicBezTo>
                      <a:pt x="19" y="65"/>
                      <a:pt x="29" y="61"/>
                      <a:pt x="39" y="60"/>
                    </a:cubicBezTo>
                    <a:cubicBezTo>
                      <a:pt x="456" y="60"/>
                      <a:pt x="456" y="60"/>
                      <a:pt x="456" y="60"/>
                    </a:cubicBezTo>
                    <a:cubicBezTo>
                      <a:pt x="468" y="60"/>
                      <a:pt x="478" y="51"/>
                      <a:pt x="478" y="38"/>
                    </a:cubicBezTo>
                    <a:cubicBezTo>
                      <a:pt x="478" y="26"/>
                      <a:pt x="468" y="16"/>
                      <a:pt x="456" y="16"/>
                    </a:cubicBezTo>
                    <a:cubicBezTo>
                      <a:pt x="417" y="16"/>
                      <a:pt x="417" y="16"/>
                      <a:pt x="417" y="16"/>
                    </a:cubicBezTo>
                    <a:cubicBezTo>
                      <a:pt x="417" y="0"/>
                      <a:pt x="417" y="0"/>
                      <a:pt x="417" y="0"/>
                    </a:cubicBezTo>
                    <a:cubicBezTo>
                      <a:pt x="456" y="0"/>
                      <a:pt x="456" y="0"/>
                      <a:pt x="456" y="0"/>
                    </a:cubicBezTo>
                    <a:cubicBezTo>
                      <a:pt x="477" y="0"/>
                      <a:pt x="494" y="18"/>
                      <a:pt x="494" y="38"/>
                    </a:cubicBezTo>
                    <a:cubicBezTo>
                      <a:pt x="494" y="59"/>
                      <a:pt x="477" y="76"/>
                      <a:pt x="456" y="76"/>
                    </a:cubicBezTo>
                    <a:cubicBezTo>
                      <a:pt x="39" y="76"/>
                      <a:pt x="39" y="76"/>
                      <a:pt x="39" y="76"/>
                    </a:cubicBezTo>
                    <a:cubicBezTo>
                      <a:pt x="33" y="77"/>
                      <a:pt x="27" y="79"/>
                      <a:pt x="23" y="84"/>
                    </a:cubicBezTo>
                    <a:cubicBezTo>
                      <a:pt x="18" y="88"/>
                      <a:pt x="16" y="94"/>
                      <a:pt x="16" y="101"/>
                    </a:cubicBezTo>
                    <a:cubicBezTo>
                      <a:pt x="16" y="107"/>
                      <a:pt x="18" y="113"/>
                      <a:pt x="22" y="117"/>
                    </a:cubicBezTo>
                    <a:cubicBezTo>
                      <a:pt x="23" y="118"/>
                      <a:pt x="23" y="118"/>
                      <a:pt x="23" y="118"/>
                    </a:cubicBezTo>
                    <a:cubicBezTo>
                      <a:pt x="77" y="172"/>
                      <a:pt x="77" y="172"/>
                      <a:pt x="77" y="172"/>
                    </a:cubicBezTo>
                    <a:lnTo>
                      <a:pt x="66" y="184"/>
                    </a:lnTo>
                    <a:close/>
                  </a:path>
                </a:pathLst>
              </a:custGeom>
              <a:solidFill>
                <a:srgbClr val="0072C6">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47">
                  <a:defRPr/>
                </a:pPr>
                <a:endParaRPr lang="en-US" sz="1148" kern="0">
                  <a:solidFill>
                    <a:srgbClr val="000000"/>
                  </a:solidFill>
                </a:endParaRPr>
              </a:p>
            </p:txBody>
          </p:sp>
          <p:sp>
            <p:nvSpPr>
              <p:cNvPr id="268" name="Freeform 17"/>
              <p:cNvSpPr>
                <a:spLocks/>
              </p:cNvSpPr>
              <p:nvPr/>
            </p:nvSpPr>
            <p:spPr bwMode="auto">
              <a:xfrm>
                <a:off x="10319597" y="3442678"/>
                <a:ext cx="298273" cy="296987"/>
              </a:xfrm>
              <a:custGeom>
                <a:avLst/>
                <a:gdLst>
                  <a:gd name="T0" fmla="*/ 232 w 232"/>
                  <a:gd name="T1" fmla="*/ 186 h 231"/>
                  <a:gd name="T2" fmla="*/ 161 w 232"/>
                  <a:gd name="T3" fmla="*/ 115 h 231"/>
                  <a:gd name="T4" fmla="*/ 208 w 232"/>
                  <a:gd name="T5" fmla="*/ 68 h 231"/>
                  <a:gd name="T6" fmla="*/ 0 w 232"/>
                  <a:gd name="T7" fmla="*/ 0 h 231"/>
                  <a:gd name="T8" fmla="*/ 69 w 232"/>
                  <a:gd name="T9" fmla="*/ 207 h 231"/>
                  <a:gd name="T10" fmla="*/ 116 w 232"/>
                  <a:gd name="T11" fmla="*/ 163 h 231"/>
                  <a:gd name="T12" fmla="*/ 184 w 232"/>
                  <a:gd name="T13" fmla="*/ 231 h 231"/>
                  <a:gd name="T14" fmla="*/ 232 w 232"/>
                  <a:gd name="T15" fmla="*/ 186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31">
                    <a:moveTo>
                      <a:pt x="232" y="186"/>
                    </a:moveTo>
                    <a:lnTo>
                      <a:pt x="161" y="115"/>
                    </a:lnTo>
                    <a:lnTo>
                      <a:pt x="208" y="68"/>
                    </a:lnTo>
                    <a:lnTo>
                      <a:pt x="0" y="0"/>
                    </a:lnTo>
                    <a:lnTo>
                      <a:pt x="69" y="207"/>
                    </a:lnTo>
                    <a:lnTo>
                      <a:pt x="116" y="163"/>
                    </a:lnTo>
                    <a:lnTo>
                      <a:pt x="184" y="231"/>
                    </a:lnTo>
                    <a:lnTo>
                      <a:pt x="232" y="186"/>
                    </a:lnTo>
                    <a:close/>
                  </a:path>
                </a:pathLst>
              </a:custGeom>
              <a:solidFill>
                <a:srgbClr val="0072C6">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47">
                  <a:defRPr/>
                </a:pPr>
                <a:endParaRPr lang="en-US" sz="1148" kern="0">
                  <a:solidFill>
                    <a:srgbClr val="000000"/>
                  </a:solidFill>
                </a:endParaRPr>
              </a:p>
            </p:txBody>
          </p:sp>
          <p:grpSp>
            <p:nvGrpSpPr>
              <p:cNvPr id="269" name="Group 321"/>
              <p:cNvGrpSpPr/>
              <p:nvPr/>
            </p:nvGrpSpPr>
            <p:grpSpPr>
              <a:xfrm>
                <a:off x="10013263" y="4210762"/>
                <a:ext cx="580001" cy="581458"/>
                <a:chOff x="10165318" y="4377352"/>
                <a:chExt cx="1023384" cy="1025954"/>
              </a:xfrm>
            </p:grpSpPr>
            <p:sp>
              <p:nvSpPr>
                <p:cNvPr id="270" name="Freeform 6"/>
                <p:cNvSpPr>
                  <a:spLocks/>
                </p:cNvSpPr>
                <p:nvPr/>
              </p:nvSpPr>
              <p:spPr bwMode="auto">
                <a:xfrm>
                  <a:off x="10165318" y="4486632"/>
                  <a:ext cx="916674" cy="916674"/>
                </a:xfrm>
                <a:custGeom>
                  <a:avLst/>
                  <a:gdLst>
                    <a:gd name="T0" fmla="*/ 37 w 302"/>
                    <a:gd name="T1" fmla="*/ 133 h 302"/>
                    <a:gd name="T2" fmla="*/ 169 w 302"/>
                    <a:gd name="T3" fmla="*/ 265 h 302"/>
                    <a:gd name="T4" fmla="*/ 302 w 302"/>
                    <a:gd name="T5" fmla="*/ 265 h 302"/>
                    <a:gd name="T6" fmla="*/ 37 w 302"/>
                    <a:gd name="T7" fmla="*/ 0 h 302"/>
                    <a:gd name="T8" fmla="*/ 37 w 302"/>
                    <a:gd name="T9" fmla="*/ 133 h 302"/>
                  </a:gdLst>
                  <a:ahLst/>
                  <a:cxnLst>
                    <a:cxn ang="0">
                      <a:pos x="T0" y="T1"/>
                    </a:cxn>
                    <a:cxn ang="0">
                      <a:pos x="T2" y="T3"/>
                    </a:cxn>
                    <a:cxn ang="0">
                      <a:pos x="T4" y="T5"/>
                    </a:cxn>
                    <a:cxn ang="0">
                      <a:pos x="T6" y="T7"/>
                    </a:cxn>
                    <a:cxn ang="0">
                      <a:pos x="T8" y="T9"/>
                    </a:cxn>
                  </a:cxnLst>
                  <a:rect l="0" t="0" r="r" b="b"/>
                  <a:pathLst>
                    <a:path w="302" h="302">
                      <a:moveTo>
                        <a:pt x="37" y="133"/>
                      </a:moveTo>
                      <a:cubicBezTo>
                        <a:pt x="169" y="265"/>
                        <a:pt x="169" y="265"/>
                        <a:pt x="169" y="265"/>
                      </a:cubicBezTo>
                      <a:cubicBezTo>
                        <a:pt x="205" y="302"/>
                        <a:pt x="265" y="302"/>
                        <a:pt x="302" y="265"/>
                      </a:cubicBezTo>
                      <a:cubicBezTo>
                        <a:pt x="37" y="0"/>
                        <a:pt x="37" y="0"/>
                        <a:pt x="37" y="0"/>
                      </a:cubicBezTo>
                      <a:cubicBezTo>
                        <a:pt x="0" y="37"/>
                        <a:pt x="0" y="96"/>
                        <a:pt x="37" y="13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47">
                    <a:defRPr/>
                  </a:pPr>
                  <a:endParaRPr lang="en-US" sz="1148" kern="0">
                    <a:solidFill>
                      <a:srgbClr val="000000"/>
                    </a:solidFill>
                  </a:endParaRPr>
                </a:p>
              </p:txBody>
            </p:sp>
            <p:sp>
              <p:nvSpPr>
                <p:cNvPr id="271" name="Freeform 7"/>
                <p:cNvSpPr>
                  <a:spLocks/>
                </p:cNvSpPr>
                <p:nvPr/>
              </p:nvSpPr>
              <p:spPr bwMode="auto">
                <a:xfrm>
                  <a:off x="10274599" y="4377352"/>
                  <a:ext cx="914103" cy="916674"/>
                </a:xfrm>
                <a:custGeom>
                  <a:avLst/>
                  <a:gdLst>
                    <a:gd name="T0" fmla="*/ 265 w 301"/>
                    <a:gd name="T1" fmla="*/ 169 h 302"/>
                    <a:gd name="T2" fmla="*/ 133 w 301"/>
                    <a:gd name="T3" fmla="*/ 37 h 302"/>
                    <a:gd name="T4" fmla="*/ 0 w 301"/>
                    <a:gd name="T5" fmla="*/ 37 h 302"/>
                    <a:gd name="T6" fmla="*/ 265 w 301"/>
                    <a:gd name="T7" fmla="*/ 302 h 302"/>
                    <a:gd name="T8" fmla="*/ 265 w 301"/>
                    <a:gd name="T9" fmla="*/ 169 h 302"/>
                  </a:gdLst>
                  <a:ahLst/>
                  <a:cxnLst>
                    <a:cxn ang="0">
                      <a:pos x="T0" y="T1"/>
                    </a:cxn>
                    <a:cxn ang="0">
                      <a:pos x="T2" y="T3"/>
                    </a:cxn>
                    <a:cxn ang="0">
                      <a:pos x="T4" y="T5"/>
                    </a:cxn>
                    <a:cxn ang="0">
                      <a:pos x="T6" y="T7"/>
                    </a:cxn>
                    <a:cxn ang="0">
                      <a:pos x="T8" y="T9"/>
                    </a:cxn>
                  </a:cxnLst>
                  <a:rect l="0" t="0" r="r" b="b"/>
                  <a:pathLst>
                    <a:path w="301" h="302">
                      <a:moveTo>
                        <a:pt x="265" y="169"/>
                      </a:moveTo>
                      <a:cubicBezTo>
                        <a:pt x="133" y="37"/>
                        <a:pt x="133" y="37"/>
                        <a:pt x="133" y="37"/>
                      </a:cubicBezTo>
                      <a:cubicBezTo>
                        <a:pt x="96" y="0"/>
                        <a:pt x="36" y="0"/>
                        <a:pt x="0" y="37"/>
                      </a:cubicBezTo>
                      <a:cubicBezTo>
                        <a:pt x="265" y="302"/>
                        <a:pt x="265" y="302"/>
                        <a:pt x="265" y="302"/>
                      </a:cubicBezTo>
                      <a:cubicBezTo>
                        <a:pt x="301" y="265"/>
                        <a:pt x="301" y="206"/>
                        <a:pt x="265" y="169"/>
                      </a:cubicBezTo>
                      <a:close/>
                    </a:path>
                  </a:pathLst>
                </a:custGeom>
                <a:solidFill>
                  <a:srgbClr val="0072C6">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47">
                    <a:defRPr/>
                  </a:pPr>
                  <a:endParaRPr lang="en-US" sz="1148" kern="0">
                    <a:solidFill>
                      <a:srgbClr val="000000"/>
                    </a:solidFill>
                  </a:endParaRPr>
                </a:p>
              </p:txBody>
            </p:sp>
          </p:grpSp>
        </p:grpSp>
        <p:grpSp>
          <p:nvGrpSpPr>
            <p:cNvPr id="259" name="Group 272"/>
            <p:cNvGrpSpPr/>
            <p:nvPr/>
          </p:nvGrpSpPr>
          <p:grpSpPr>
            <a:xfrm>
              <a:off x="3604781" y="3545815"/>
              <a:ext cx="263588" cy="377177"/>
              <a:chOff x="4778181" y="2712052"/>
              <a:chExt cx="184754" cy="264371"/>
            </a:xfrm>
          </p:grpSpPr>
          <p:sp>
            <p:nvSpPr>
              <p:cNvPr id="263" name="Rounded Rectangle 38"/>
              <p:cNvSpPr/>
              <p:nvPr/>
            </p:nvSpPr>
            <p:spPr bwMode="auto">
              <a:xfrm>
                <a:off x="4778181" y="2712052"/>
                <a:ext cx="184754" cy="264371"/>
              </a:xfrm>
              <a:prstGeom prst="roundRect">
                <a:avLst>
                  <a:gd name="adj" fmla="val 6754"/>
                </a:avLst>
              </a:prstGeom>
              <a:solidFill>
                <a:srgbClr val="0072C6"/>
              </a:solidFill>
              <a:ln w="10795" cap="flat" cmpd="sng" algn="ctr">
                <a:noFill/>
                <a:prstDash val="solid"/>
                <a:headEnd type="none" w="med" len="med"/>
                <a:tailEnd type="none" w="med" len="med"/>
              </a:ln>
              <a:effectLst/>
            </p:spPr>
            <p:txBody>
              <a:bodyPr vert="horz" wrap="square" lIns="0" tIns="29725" rIns="0" bIns="29725" numCol="1" rtlCol="0" anchor="ctr" anchorCtr="0" compatLnSpc="1">
                <a:prstTxWarp prst="textNoShape">
                  <a:avLst/>
                </a:prstTxWarp>
              </a:bodyPr>
              <a:lstStyle/>
              <a:p>
                <a:pPr algn="ctr" defTabSz="594275" fontAlgn="base">
                  <a:spcBef>
                    <a:spcPct val="0"/>
                  </a:spcBef>
                  <a:spcAft>
                    <a:spcPct val="0"/>
                  </a:spcAft>
                  <a:defRPr/>
                </a:pPr>
                <a:endParaRPr lang="en-US" sz="1275" kern="0" dirty="0">
                  <a:gradFill>
                    <a:gsLst>
                      <a:gs pos="0">
                        <a:srgbClr val="FFFFFF"/>
                      </a:gs>
                      <a:gs pos="100000">
                        <a:srgbClr val="FFFFFF"/>
                      </a:gs>
                    </a:gsLst>
                    <a:lin ang="5400000" scaled="0"/>
                  </a:gradFill>
                </a:endParaRPr>
              </a:p>
            </p:txBody>
          </p:sp>
          <p:sp>
            <p:nvSpPr>
              <p:cNvPr id="264" name="Rectangle 28"/>
              <p:cNvSpPr>
                <a:spLocks noChangeArrowheads="1"/>
              </p:cNvSpPr>
              <p:nvPr/>
            </p:nvSpPr>
            <p:spPr bwMode="auto">
              <a:xfrm>
                <a:off x="4800428" y="2729242"/>
                <a:ext cx="150189" cy="229991"/>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a:solidFill>
                    <a:srgbClr val="505050"/>
                  </a:solidFill>
                </a:endParaRPr>
              </a:p>
            </p:txBody>
          </p:sp>
        </p:grpSp>
        <p:grpSp>
          <p:nvGrpSpPr>
            <p:cNvPr id="260" name="Group 273"/>
            <p:cNvGrpSpPr/>
            <p:nvPr/>
          </p:nvGrpSpPr>
          <p:grpSpPr>
            <a:xfrm>
              <a:off x="4238253" y="3735367"/>
              <a:ext cx="130703" cy="218147"/>
              <a:chOff x="3433868" y="2528646"/>
              <a:chExt cx="169541" cy="282970"/>
            </a:xfrm>
          </p:grpSpPr>
          <p:sp>
            <p:nvSpPr>
              <p:cNvPr id="261" name="Rectangle 274"/>
              <p:cNvSpPr/>
              <p:nvPr/>
            </p:nvSpPr>
            <p:spPr bwMode="auto">
              <a:xfrm>
                <a:off x="3445673" y="2544014"/>
                <a:ext cx="144186" cy="257770"/>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algn="ctr" defTabSz="699230" fontAlgn="base">
                  <a:lnSpc>
                    <a:spcPct val="90000"/>
                  </a:lnSpc>
                  <a:spcBef>
                    <a:spcPct val="0"/>
                  </a:spcBef>
                  <a:spcAft>
                    <a:spcPct val="0"/>
                  </a:spcAft>
                  <a:defRPr/>
                </a:pPr>
                <a:endParaRPr lang="en-US" sz="1799"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2" name="Freeform 5"/>
              <p:cNvSpPr>
                <a:spLocks noEditPoints="1"/>
              </p:cNvSpPr>
              <p:nvPr/>
            </p:nvSpPr>
            <p:spPr bwMode="auto">
              <a:xfrm>
                <a:off x="3433868" y="2528646"/>
                <a:ext cx="169541" cy="282970"/>
              </a:xfrm>
              <a:custGeom>
                <a:avLst/>
                <a:gdLst>
                  <a:gd name="T0" fmla="*/ 1411 w 1530"/>
                  <a:gd name="T1" fmla="*/ 0 h 2552"/>
                  <a:gd name="T2" fmla="*/ 139 w 1530"/>
                  <a:gd name="T3" fmla="*/ 0 h 2552"/>
                  <a:gd name="T4" fmla="*/ 0 w 1530"/>
                  <a:gd name="T5" fmla="*/ 116 h 2552"/>
                  <a:gd name="T6" fmla="*/ 0 w 1530"/>
                  <a:gd name="T7" fmla="*/ 2420 h 2552"/>
                  <a:gd name="T8" fmla="*/ 139 w 1530"/>
                  <a:gd name="T9" fmla="*/ 2552 h 2552"/>
                  <a:gd name="T10" fmla="*/ 1411 w 1530"/>
                  <a:gd name="T11" fmla="*/ 2552 h 2552"/>
                  <a:gd name="T12" fmla="*/ 1530 w 1530"/>
                  <a:gd name="T13" fmla="*/ 2420 h 2552"/>
                  <a:gd name="T14" fmla="*/ 1530 w 1530"/>
                  <a:gd name="T15" fmla="*/ 116 h 2552"/>
                  <a:gd name="T16" fmla="*/ 1411 w 1530"/>
                  <a:gd name="T17" fmla="*/ 0 h 2552"/>
                  <a:gd name="T18" fmla="*/ 502 w 1530"/>
                  <a:gd name="T19" fmla="*/ 2410 h 2552"/>
                  <a:gd name="T20" fmla="*/ 460 w 1530"/>
                  <a:gd name="T21" fmla="*/ 2453 h 2552"/>
                  <a:gd name="T22" fmla="*/ 370 w 1530"/>
                  <a:gd name="T23" fmla="*/ 2453 h 2552"/>
                  <a:gd name="T24" fmla="*/ 327 w 1530"/>
                  <a:gd name="T25" fmla="*/ 2410 h 2552"/>
                  <a:gd name="T26" fmla="*/ 327 w 1530"/>
                  <a:gd name="T27" fmla="*/ 2384 h 2552"/>
                  <a:gd name="T28" fmla="*/ 370 w 1530"/>
                  <a:gd name="T29" fmla="*/ 2341 h 2552"/>
                  <a:gd name="T30" fmla="*/ 460 w 1530"/>
                  <a:gd name="T31" fmla="*/ 2341 h 2552"/>
                  <a:gd name="T32" fmla="*/ 502 w 1530"/>
                  <a:gd name="T33" fmla="*/ 2384 h 2552"/>
                  <a:gd name="T34" fmla="*/ 502 w 1530"/>
                  <a:gd name="T35" fmla="*/ 2410 h 2552"/>
                  <a:gd name="T36" fmla="*/ 869 w 1530"/>
                  <a:gd name="T37" fmla="*/ 2390 h 2552"/>
                  <a:gd name="T38" fmla="*/ 816 w 1530"/>
                  <a:gd name="T39" fmla="*/ 2453 h 2552"/>
                  <a:gd name="T40" fmla="*/ 724 w 1530"/>
                  <a:gd name="T41" fmla="*/ 2453 h 2552"/>
                  <a:gd name="T42" fmla="*/ 668 w 1530"/>
                  <a:gd name="T43" fmla="*/ 2390 h 2552"/>
                  <a:gd name="T44" fmla="*/ 668 w 1530"/>
                  <a:gd name="T45" fmla="*/ 2364 h 2552"/>
                  <a:gd name="T46" fmla="*/ 724 w 1530"/>
                  <a:gd name="T47" fmla="*/ 2308 h 2552"/>
                  <a:gd name="T48" fmla="*/ 816 w 1530"/>
                  <a:gd name="T49" fmla="*/ 2308 h 2552"/>
                  <a:gd name="T50" fmla="*/ 869 w 1530"/>
                  <a:gd name="T51" fmla="*/ 2364 h 2552"/>
                  <a:gd name="T52" fmla="*/ 869 w 1530"/>
                  <a:gd name="T53" fmla="*/ 2390 h 2552"/>
                  <a:gd name="T54" fmla="*/ 1210 w 1530"/>
                  <a:gd name="T55" fmla="*/ 2410 h 2552"/>
                  <a:gd name="T56" fmla="*/ 1170 w 1530"/>
                  <a:gd name="T57" fmla="*/ 2453 h 2552"/>
                  <a:gd name="T58" fmla="*/ 1077 w 1530"/>
                  <a:gd name="T59" fmla="*/ 2453 h 2552"/>
                  <a:gd name="T60" fmla="*/ 1038 w 1530"/>
                  <a:gd name="T61" fmla="*/ 2410 h 2552"/>
                  <a:gd name="T62" fmla="*/ 1038 w 1530"/>
                  <a:gd name="T63" fmla="*/ 2384 h 2552"/>
                  <a:gd name="T64" fmla="*/ 1077 w 1530"/>
                  <a:gd name="T65" fmla="*/ 2341 h 2552"/>
                  <a:gd name="T66" fmla="*/ 1170 w 1530"/>
                  <a:gd name="T67" fmla="*/ 2341 h 2552"/>
                  <a:gd name="T68" fmla="*/ 1210 w 1530"/>
                  <a:gd name="T69" fmla="*/ 2384 h 2552"/>
                  <a:gd name="T70" fmla="*/ 1210 w 1530"/>
                  <a:gd name="T71" fmla="*/ 2410 h 2552"/>
                  <a:gd name="T72" fmla="*/ 1378 w 1530"/>
                  <a:gd name="T73" fmla="*/ 2126 h 2552"/>
                  <a:gd name="T74" fmla="*/ 1302 w 1530"/>
                  <a:gd name="T75" fmla="*/ 2215 h 2552"/>
                  <a:gd name="T76" fmla="*/ 245 w 1530"/>
                  <a:gd name="T77" fmla="*/ 2215 h 2552"/>
                  <a:gd name="T78" fmla="*/ 162 w 1530"/>
                  <a:gd name="T79" fmla="*/ 2126 h 2552"/>
                  <a:gd name="T80" fmla="*/ 162 w 1530"/>
                  <a:gd name="T81" fmla="*/ 222 h 2552"/>
                  <a:gd name="T82" fmla="*/ 245 w 1530"/>
                  <a:gd name="T83" fmla="*/ 152 h 2552"/>
                  <a:gd name="T84" fmla="*/ 1302 w 1530"/>
                  <a:gd name="T85" fmla="*/ 152 h 2552"/>
                  <a:gd name="T86" fmla="*/ 1378 w 1530"/>
                  <a:gd name="T87" fmla="*/ 222 h 2552"/>
                  <a:gd name="T88" fmla="*/ 1378 w 1530"/>
                  <a:gd name="T89" fmla="*/ 2126 h 2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0" h="2552">
                    <a:moveTo>
                      <a:pt x="1411" y="0"/>
                    </a:moveTo>
                    <a:cubicBezTo>
                      <a:pt x="139" y="0"/>
                      <a:pt x="139" y="0"/>
                      <a:pt x="139" y="0"/>
                    </a:cubicBezTo>
                    <a:cubicBezTo>
                      <a:pt x="63" y="0"/>
                      <a:pt x="0" y="57"/>
                      <a:pt x="0" y="116"/>
                    </a:cubicBezTo>
                    <a:cubicBezTo>
                      <a:pt x="0" y="2420"/>
                      <a:pt x="0" y="2420"/>
                      <a:pt x="0" y="2420"/>
                    </a:cubicBezTo>
                    <a:cubicBezTo>
                      <a:pt x="0" y="2496"/>
                      <a:pt x="56" y="2552"/>
                      <a:pt x="139" y="2552"/>
                    </a:cubicBezTo>
                    <a:cubicBezTo>
                      <a:pt x="1411" y="2552"/>
                      <a:pt x="1411" y="2552"/>
                      <a:pt x="1411" y="2552"/>
                    </a:cubicBezTo>
                    <a:cubicBezTo>
                      <a:pt x="1481" y="2552"/>
                      <a:pt x="1530" y="2496"/>
                      <a:pt x="1530" y="2420"/>
                    </a:cubicBezTo>
                    <a:cubicBezTo>
                      <a:pt x="1530" y="116"/>
                      <a:pt x="1530" y="116"/>
                      <a:pt x="1530" y="116"/>
                    </a:cubicBezTo>
                    <a:cubicBezTo>
                      <a:pt x="1530" y="63"/>
                      <a:pt x="1491" y="0"/>
                      <a:pt x="1411" y="0"/>
                    </a:cubicBezTo>
                    <a:close/>
                    <a:moveTo>
                      <a:pt x="502" y="2410"/>
                    </a:moveTo>
                    <a:cubicBezTo>
                      <a:pt x="502" y="2433"/>
                      <a:pt x="483" y="2453"/>
                      <a:pt x="460" y="2453"/>
                    </a:cubicBezTo>
                    <a:cubicBezTo>
                      <a:pt x="370" y="2453"/>
                      <a:pt x="370" y="2453"/>
                      <a:pt x="370" y="2453"/>
                    </a:cubicBezTo>
                    <a:cubicBezTo>
                      <a:pt x="350" y="2453"/>
                      <a:pt x="327" y="2433"/>
                      <a:pt x="327" y="2410"/>
                    </a:cubicBezTo>
                    <a:cubicBezTo>
                      <a:pt x="327" y="2384"/>
                      <a:pt x="327" y="2384"/>
                      <a:pt x="327" y="2384"/>
                    </a:cubicBezTo>
                    <a:cubicBezTo>
                      <a:pt x="327" y="2357"/>
                      <a:pt x="350" y="2341"/>
                      <a:pt x="370" y="2341"/>
                    </a:cubicBezTo>
                    <a:cubicBezTo>
                      <a:pt x="460" y="2341"/>
                      <a:pt x="460" y="2341"/>
                      <a:pt x="460" y="2341"/>
                    </a:cubicBezTo>
                    <a:cubicBezTo>
                      <a:pt x="483" y="2341"/>
                      <a:pt x="502" y="2357"/>
                      <a:pt x="502" y="2384"/>
                    </a:cubicBezTo>
                    <a:cubicBezTo>
                      <a:pt x="502" y="2410"/>
                      <a:pt x="502" y="2410"/>
                      <a:pt x="502" y="2410"/>
                    </a:cubicBezTo>
                    <a:close/>
                    <a:moveTo>
                      <a:pt x="869" y="2390"/>
                    </a:moveTo>
                    <a:cubicBezTo>
                      <a:pt x="869" y="2427"/>
                      <a:pt x="843" y="2453"/>
                      <a:pt x="816" y="2453"/>
                    </a:cubicBezTo>
                    <a:cubicBezTo>
                      <a:pt x="724" y="2453"/>
                      <a:pt x="724" y="2453"/>
                      <a:pt x="724" y="2453"/>
                    </a:cubicBezTo>
                    <a:cubicBezTo>
                      <a:pt x="697" y="2453"/>
                      <a:pt x="668" y="2427"/>
                      <a:pt x="668" y="2390"/>
                    </a:cubicBezTo>
                    <a:cubicBezTo>
                      <a:pt x="668" y="2364"/>
                      <a:pt x="668" y="2364"/>
                      <a:pt x="668" y="2364"/>
                    </a:cubicBezTo>
                    <a:cubicBezTo>
                      <a:pt x="668" y="2328"/>
                      <a:pt x="691" y="2308"/>
                      <a:pt x="724" y="2308"/>
                    </a:cubicBezTo>
                    <a:cubicBezTo>
                      <a:pt x="816" y="2308"/>
                      <a:pt x="816" y="2308"/>
                      <a:pt x="816" y="2308"/>
                    </a:cubicBezTo>
                    <a:cubicBezTo>
                      <a:pt x="843" y="2308"/>
                      <a:pt x="869" y="2328"/>
                      <a:pt x="869" y="2364"/>
                    </a:cubicBezTo>
                    <a:cubicBezTo>
                      <a:pt x="869" y="2390"/>
                      <a:pt x="869" y="2390"/>
                      <a:pt x="869" y="2390"/>
                    </a:cubicBezTo>
                    <a:close/>
                    <a:moveTo>
                      <a:pt x="1210" y="2410"/>
                    </a:moveTo>
                    <a:cubicBezTo>
                      <a:pt x="1210" y="2433"/>
                      <a:pt x="1190" y="2453"/>
                      <a:pt x="1170" y="2453"/>
                    </a:cubicBezTo>
                    <a:cubicBezTo>
                      <a:pt x="1077" y="2453"/>
                      <a:pt x="1077" y="2453"/>
                      <a:pt x="1077" y="2453"/>
                    </a:cubicBezTo>
                    <a:cubicBezTo>
                      <a:pt x="1058" y="2453"/>
                      <a:pt x="1038" y="2433"/>
                      <a:pt x="1038" y="2410"/>
                    </a:cubicBezTo>
                    <a:cubicBezTo>
                      <a:pt x="1038" y="2384"/>
                      <a:pt x="1038" y="2384"/>
                      <a:pt x="1038" y="2384"/>
                    </a:cubicBezTo>
                    <a:cubicBezTo>
                      <a:pt x="1038" y="2357"/>
                      <a:pt x="1058" y="2341"/>
                      <a:pt x="1077" y="2341"/>
                    </a:cubicBezTo>
                    <a:cubicBezTo>
                      <a:pt x="1170" y="2341"/>
                      <a:pt x="1170" y="2341"/>
                      <a:pt x="1170" y="2341"/>
                    </a:cubicBezTo>
                    <a:cubicBezTo>
                      <a:pt x="1190" y="2341"/>
                      <a:pt x="1210" y="2357"/>
                      <a:pt x="1210" y="2384"/>
                    </a:cubicBezTo>
                    <a:cubicBezTo>
                      <a:pt x="1210" y="2410"/>
                      <a:pt x="1210" y="2410"/>
                      <a:pt x="1210" y="2410"/>
                    </a:cubicBezTo>
                    <a:close/>
                    <a:moveTo>
                      <a:pt x="1378" y="2126"/>
                    </a:moveTo>
                    <a:cubicBezTo>
                      <a:pt x="1378" y="2169"/>
                      <a:pt x="1352" y="2215"/>
                      <a:pt x="1302" y="2215"/>
                    </a:cubicBezTo>
                    <a:cubicBezTo>
                      <a:pt x="245" y="2215"/>
                      <a:pt x="245" y="2215"/>
                      <a:pt x="245" y="2215"/>
                    </a:cubicBezTo>
                    <a:cubicBezTo>
                      <a:pt x="195" y="2215"/>
                      <a:pt x="162" y="2176"/>
                      <a:pt x="162" y="2126"/>
                    </a:cubicBezTo>
                    <a:cubicBezTo>
                      <a:pt x="162" y="222"/>
                      <a:pt x="162" y="222"/>
                      <a:pt x="162" y="222"/>
                    </a:cubicBezTo>
                    <a:cubicBezTo>
                      <a:pt x="162" y="165"/>
                      <a:pt x="202" y="152"/>
                      <a:pt x="245" y="152"/>
                    </a:cubicBezTo>
                    <a:cubicBezTo>
                      <a:pt x="1302" y="152"/>
                      <a:pt x="1302" y="152"/>
                      <a:pt x="1302" y="152"/>
                    </a:cubicBezTo>
                    <a:cubicBezTo>
                      <a:pt x="1335" y="152"/>
                      <a:pt x="1378" y="159"/>
                      <a:pt x="1378" y="222"/>
                    </a:cubicBezTo>
                    <a:cubicBezTo>
                      <a:pt x="1378" y="2126"/>
                      <a:pt x="1378" y="2126"/>
                      <a:pt x="1378" y="2126"/>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47">
                  <a:defRPr/>
                </a:pPr>
                <a:endParaRPr lang="en-US" sz="1148" kern="0">
                  <a:solidFill>
                    <a:srgbClr val="000000"/>
                  </a:solidFill>
                </a:endParaRPr>
              </a:p>
            </p:txBody>
          </p:sp>
        </p:grpSp>
      </p:grpSp>
      <p:grpSp>
        <p:nvGrpSpPr>
          <p:cNvPr id="328" name="Group 214"/>
          <p:cNvGrpSpPr/>
          <p:nvPr/>
        </p:nvGrpSpPr>
        <p:grpSpPr>
          <a:xfrm>
            <a:off x="5708477" y="2519785"/>
            <a:ext cx="701520" cy="362475"/>
            <a:chOff x="7697572" y="3497262"/>
            <a:chExt cx="935493" cy="483369"/>
          </a:xfrm>
        </p:grpSpPr>
        <p:grpSp>
          <p:nvGrpSpPr>
            <p:cNvPr id="329" name="Group 215"/>
            <p:cNvGrpSpPr/>
            <p:nvPr/>
          </p:nvGrpSpPr>
          <p:grpSpPr>
            <a:xfrm>
              <a:off x="7865367" y="3497262"/>
              <a:ext cx="690606" cy="403213"/>
              <a:chOff x="9346973" y="3662790"/>
              <a:chExt cx="1006499" cy="587648"/>
            </a:xfrm>
          </p:grpSpPr>
          <p:sp>
            <p:nvSpPr>
              <p:cNvPr id="362" name="Rectangle 30"/>
              <p:cNvSpPr/>
              <p:nvPr/>
            </p:nvSpPr>
            <p:spPr bwMode="auto">
              <a:xfrm>
                <a:off x="9375011" y="3662790"/>
                <a:ext cx="654512" cy="475476"/>
              </a:xfrm>
              <a:prstGeom prst="rect">
                <a:avLst/>
              </a:prstGeom>
              <a:solidFill>
                <a:srgbClr val="FFFFFF"/>
              </a:solidFill>
              <a:ln w="10795" cap="flat" cmpd="sng" algn="ctr">
                <a:noFill/>
                <a:prstDash val="solid"/>
                <a:headEnd type="none" w="med" len="med"/>
                <a:tailEnd type="none" w="med" len="med"/>
              </a:ln>
              <a:effectLst/>
            </p:spPr>
            <p:txBody>
              <a:bodyPr vert="horz" wrap="square" lIns="0" tIns="29725" rIns="0" bIns="29725" numCol="1" rtlCol="0" anchor="ctr" anchorCtr="0" compatLnSpc="1">
                <a:prstTxWarp prst="textNoShape">
                  <a:avLst/>
                </a:prstTxWarp>
              </a:bodyPr>
              <a:lstStyle/>
              <a:p>
                <a:pPr algn="ctr" defTabSz="594275" fontAlgn="base">
                  <a:spcBef>
                    <a:spcPct val="0"/>
                  </a:spcBef>
                  <a:spcAft>
                    <a:spcPct val="0"/>
                  </a:spcAft>
                  <a:defRPr/>
                </a:pPr>
                <a:endParaRPr lang="en-US" sz="1275" kern="0" dirty="0">
                  <a:gradFill>
                    <a:gsLst>
                      <a:gs pos="0">
                        <a:srgbClr val="FFFFFF"/>
                      </a:gs>
                      <a:gs pos="100000">
                        <a:srgbClr val="FFFFFF"/>
                      </a:gs>
                    </a:gsLst>
                    <a:lin ang="5400000" scaled="0"/>
                  </a:gradFill>
                </a:endParaRPr>
              </a:p>
            </p:txBody>
          </p:sp>
          <p:grpSp>
            <p:nvGrpSpPr>
              <p:cNvPr id="363" name="Group 31"/>
              <p:cNvGrpSpPr>
                <a:grpSpLocks noChangeAspect="1"/>
              </p:cNvGrpSpPr>
              <p:nvPr/>
            </p:nvGrpSpPr>
            <p:grpSpPr>
              <a:xfrm>
                <a:off x="9346973" y="3663987"/>
                <a:ext cx="1006499" cy="586451"/>
                <a:chOff x="3742936" y="4845973"/>
                <a:chExt cx="1611848" cy="970652"/>
              </a:xfrm>
              <a:solidFill>
                <a:srgbClr val="0072C6">
                  <a:lumMod val="75000"/>
                </a:srgbClr>
              </a:solidFill>
            </p:grpSpPr>
            <p:sp>
              <p:nvSpPr>
                <p:cNvPr id="382" name="Freeform 186"/>
                <p:cNvSpPr>
                  <a:spLocks noEditPoints="1"/>
                </p:cNvSpPr>
                <p:nvPr/>
              </p:nvSpPr>
              <p:spPr bwMode="black">
                <a:xfrm>
                  <a:off x="4953857" y="4976815"/>
                  <a:ext cx="400927" cy="80850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83" name="Freeform 88"/>
                <p:cNvSpPr>
                  <a:spLocks noEditPoints="1"/>
                </p:cNvSpPr>
                <p:nvPr/>
              </p:nvSpPr>
              <p:spPr bwMode="black">
                <a:xfrm>
                  <a:off x="3742936" y="4845973"/>
                  <a:ext cx="1144646" cy="970652"/>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grpSp>
          <p:grpSp>
            <p:nvGrpSpPr>
              <p:cNvPr id="364" name="Group 32"/>
              <p:cNvGrpSpPr/>
              <p:nvPr/>
            </p:nvGrpSpPr>
            <p:grpSpPr>
              <a:xfrm>
                <a:off x="9443109" y="3726150"/>
                <a:ext cx="521728" cy="382428"/>
                <a:chOff x="-1748541" y="1986635"/>
                <a:chExt cx="1206735" cy="914192"/>
              </a:xfrm>
            </p:grpSpPr>
            <p:sp>
              <p:nvSpPr>
                <p:cNvPr id="365" name="Rectangle 35"/>
                <p:cNvSpPr>
                  <a:spLocks noChangeArrowheads="1"/>
                </p:cNvSpPr>
                <p:nvPr/>
              </p:nvSpPr>
              <p:spPr bwMode="auto">
                <a:xfrm>
                  <a:off x="-1318871" y="2263180"/>
                  <a:ext cx="50281" cy="21483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66" name="Rectangle 36"/>
                <p:cNvSpPr>
                  <a:spLocks noChangeArrowheads="1"/>
                </p:cNvSpPr>
                <p:nvPr/>
              </p:nvSpPr>
              <p:spPr bwMode="auto">
                <a:xfrm>
                  <a:off x="-1538277" y="2564861"/>
                  <a:ext cx="25368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67" name="Rectangle 37"/>
                <p:cNvSpPr>
                  <a:spLocks noChangeArrowheads="1"/>
                </p:cNvSpPr>
                <p:nvPr/>
              </p:nvSpPr>
              <p:spPr bwMode="auto">
                <a:xfrm>
                  <a:off x="-1602270" y="2564861"/>
                  <a:ext cx="4113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68" name="Rectangle 38"/>
                <p:cNvSpPr>
                  <a:spLocks noChangeArrowheads="1"/>
                </p:cNvSpPr>
                <p:nvPr/>
              </p:nvSpPr>
              <p:spPr bwMode="auto">
                <a:xfrm>
                  <a:off x="-1538277" y="2647139"/>
                  <a:ext cx="274258"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69" name="Rectangle 39"/>
                <p:cNvSpPr>
                  <a:spLocks noChangeArrowheads="1"/>
                </p:cNvSpPr>
                <p:nvPr/>
              </p:nvSpPr>
              <p:spPr bwMode="auto">
                <a:xfrm>
                  <a:off x="-1602270" y="2647139"/>
                  <a:ext cx="4113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70" name="Rectangle 40"/>
                <p:cNvSpPr>
                  <a:spLocks noChangeArrowheads="1"/>
                </p:cNvSpPr>
                <p:nvPr/>
              </p:nvSpPr>
              <p:spPr bwMode="auto">
                <a:xfrm>
                  <a:off x="-1538277" y="2724845"/>
                  <a:ext cx="203408"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71" name="Rectangle 41"/>
                <p:cNvSpPr>
                  <a:spLocks noChangeArrowheads="1"/>
                </p:cNvSpPr>
                <p:nvPr/>
              </p:nvSpPr>
              <p:spPr bwMode="auto">
                <a:xfrm>
                  <a:off x="-1602270" y="2724845"/>
                  <a:ext cx="4113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72" name="Rectangle 42"/>
                <p:cNvSpPr>
                  <a:spLocks noChangeArrowheads="1"/>
                </p:cNvSpPr>
                <p:nvPr/>
              </p:nvSpPr>
              <p:spPr bwMode="auto">
                <a:xfrm>
                  <a:off x="-1389720" y="2423162"/>
                  <a:ext cx="50281" cy="54852"/>
                </a:xfrm>
                <a:prstGeom prst="rect">
                  <a:avLst/>
                </a:prstGeom>
                <a:solidFill>
                  <a:srgbClr val="68217A">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73" name="Rectangle 43"/>
                <p:cNvSpPr>
                  <a:spLocks noChangeArrowheads="1"/>
                </p:cNvSpPr>
                <p:nvPr/>
              </p:nvSpPr>
              <p:spPr bwMode="auto">
                <a:xfrm>
                  <a:off x="-1460570" y="2329457"/>
                  <a:ext cx="50281" cy="148556"/>
                </a:xfrm>
                <a:prstGeom prst="rect">
                  <a:avLst/>
                </a:prstGeom>
                <a:solidFill>
                  <a:srgbClr val="442359">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74" name="Rectangle 44"/>
                <p:cNvSpPr>
                  <a:spLocks noChangeArrowheads="1"/>
                </p:cNvSpPr>
                <p:nvPr/>
              </p:nvSpPr>
              <p:spPr bwMode="auto">
                <a:xfrm>
                  <a:off x="-1533706" y="2290604"/>
                  <a:ext cx="50281" cy="187409"/>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75" name="Rectangle 45"/>
                <p:cNvSpPr>
                  <a:spLocks noChangeArrowheads="1"/>
                </p:cNvSpPr>
                <p:nvPr/>
              </p:nvSpPr>
              <p:spPr bwMode="auto">
                <a:xfrm>
                  <a:off x="-1604556" y="2361454"/>
                  <a:ext cx="50281" cy="116559"/>
                </a:xfrm>
                <a:prstGeom prst="rect">
                  <a:avLst/>
                </a:prstGeom>
                <a:solidFill>
                  <a:srgbClr val="68217A">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76" name="Freeform 46"/>
                <p:cNvSpPr>
                  <a:spLocks/>
                </p:cNvSpPr>
                <p:nvPr/>
              </p:nvSpPr>
              <p:spPr bwMode="auto">
                <a:xfrm>
                  <a:off x="-1149744" y="2347741"/>
                  <a:ext cx="402245" cy="404530"/>
                </a:xfrm>
                <a:custGeom>
                  <a:avLst/>
                  <a:gdLst>
                    <a:gd name="T0" fmla="*/ 176 w 352"/>
                    <a:gd name="T1" fmla="*/ 0 h 354"/>
                    <a:gd name="T2" fmla="*/ 176 w 352"/>
                    <a:gd name="T3" fmla="*/ 0 h 354"/>
                    <a:gd name="T4" fmla="*/ 158 w 352"/>
                    <a:gd name="T5" fmla="*/ 2 h 354"/>
                    <a:gd name="T6" fmla="*/ 140 w 352"/>
                    <a:gd name="T7" fmla="*/ 4 h 354"/>
                    <a:gd name="T8" fmla="*/ 124 w 352"/>
                    <a:gd name="T9" fmla="*/ 8 h 354"/>
                    <a:gd name="T10" fmla="*/ 108 w 352"/>
                    <a:gd name="T11" fmla="*/ 14 h 354"/>
                    <a:gd name="T12" fmla="*/ 92 w 352"/>
                    <a:gd name="T13" fmla="*/ 22 h 354"/>
                    <a:gd name="T14" fmla="*/ 78 w 352"/>
                    <a:gd name="T15" fmla="*/ 30 h 354"/>
                    <a:gd name="T16" fmla="*/ 64 w 352"/>
                    <a:gd name="T17" fmla="*/ 42 h 354"/>
                    <a:gd name="T18" fmla="*/ 52 w 352"/>
                    <a:gd name="T19" fmla="*/ 52 h 354"/>
                    <a:gd name="T20" fmla="*/ 40 w 352"/>
                    <a:gd name="T21" fmla="*/ 64 h 354"/>
                    <a:gd name="T22" fmla="*/ 30 w 352"/>
                    <a:gd name="T23" fmla="*/ 78 h 354"/>
                    <a:gd name="T24" fmla="*/ 20 w 352"/>
                    <a:gd name="T25" fmla="*/ 94 h 354"/>
                    <a:gd name="T26" fmla="*/ 14 w 352"/>
                    <a:gd name="T27" fmla="*/ 108 h 354"/>
                    <a:gd name="T28" fmla="*/ 8 w 352"/>
                    <a:gd name="T29" fmla="*/ 124 h 354"/>
                    <a:gd name="T30" fmla="*/ 2 w 352"/>
                    <a:gd name="T31" fmla="*/ 142 h 354"/>
                    <a:gd name="T32" fmla="*/ 0 w 352"/>
                    <a:gd name="T33" fmla="*/ 160 h 354"/>
                    <a:gd name="T34" fmla="*/ 0 w 352"/>
                    <a:gd name="T35" fmla="*/ 178 h 354"/>
                    <a:gd name="T36" fmla="*/ 0 w 352"/>
                    <a:gd name="T37" fmla="*/ 178 h 354"/>
                    <a:gd name="T38" fmla="*/ 0 w 352"/>
                    <a:gd name="T39" fmla="*/ 196 h 354"/>
                    <a:gd name="T40" fmla="*/ 2 w 352"/>
                    <a:gd name="T41" fmla="*/ 212 h 354"/>
                    <a:gd name="T42" fmla="*/ 8 w 352"/>
                    <a:gd name="T43" fmla="*/ 230 h 354"/>
                    <a:gd name="T44" fmla="*/ 14 w 352"/>
                    <a:gd name="T45" fmla="*/ 246 h 354"/>
                    <a:gd name="T46" fmla="*/ 20 w 352"/>
                    <a:gd name="T47" fmla="*/ 262 h 354"/>
                    <a:gd name="T48" fmla="*/ 30 w 352"/>
                    <a:gd name="T49" fmla="*/ 276 h 354"/>
                    <a:gd name="T50" fmla="*/ 40 w 352"/>
                    <a:gd name="T51" fmla="*/ 290 h 354"/>
                    <a:gd name="T52" fmla="*/ 52 w 352"/>
                    <a:gd name="T53" fmla="*/ 302 h 354"/>
                    <a:gd name="T54" fmla="*/ 64 w 352"/>
                    <a:gd name="T55" fmla="*/ 314 h 354"/>
                    <a:gd name="T56" fmla="*/ 78 w 352"/>
                    <a:gd name="T57" fmla="*/ 324 h 354"/>
                    <a:gd name="T58" fmla="*/ 92 w 352"/>
                    <a:gd name="T59" fmla="*/ 332 h 354"/>
                    <a:gd name="T60" fmla="*/ 108 w 352"/>
                    <a:gd name="T61" fmla="*/ 340 h 354"/>
                    <a:gd name="T62" fmla="*/ 124 w 352"/>
                    <a:gd name="T63" fmla="*/ 346 h 354"/>
                    <a:gd name="T64" fmla="*/ 140 w 352"/>
                    <a:gd name="T65" fmla="*/ 350 h 354"/>
                    <a:gd name="T66" fmla="*/ 158 w 352"/>
                    <a:gd name="T67" fmla="*/ 352 h 354"/>
                    <a:gd name="T68" fmla="*/ 176 w 352"/>
                    <a:gd name="T69" fmla="*/ 354 h 354"/>
                    <a:gd name="T70" fmla="*/ 176 w 352"/>
                    <a:gd name="T71" fmla="*/ 354 h 354"/>
                    <a:gd name="T72" fmla="*/ 194 w 352"/>
                    <a:gd name="T73" fmla="*/ 352 h 354"/>
                    <a:gd name="T74" fmla="*/ 210 w 352"/>
                    <a:gd name="T75" fmla="*/ 350 h 354"/>
                    <a:gd name="T76" fmla="*/ 228 w 352"/>
                    <a:gd name="T77" fmla="*/ 346 h 354"/>
                    <a:gd name="T78" fmla="*/ 244 w 352"/>
                    <a:gd name="T79" fmla="*/ 340 h 354"/>
                    <a:gd name="T80" fmla="*/ 258 w 352"/>
                    <a:gd name="T81" fmla="*/ 332 h 354"/>
                    <a:gd name="T82" fmla="*/ 274 w 352"/>
                    <a:gd name="T83" fmla="*/ 324 h 354"/>
                    <a:gd name="T84" fmla="*/ 286 w 352"/>
                    <a:gd name="T85" fmla="*/ 314 h 354"/>
                    <a:gd name="T86" fmla="*/ 300 w 352"/>
                    <a:gd name="T87" fmla="*/ 304 h 354"/>
                    <a:gd name="T88" fmla="*/ 310 w 352"/>
                    <a:gd name="T89" fmla="*/ 292 h 354"/>
                    <a:gd name="T90" fmla="*/ 320 w 352"/>
                    <a:gd name="T91" fmla="*/ 278 h 354"/>
                    <a:gd name="T92" fmla="*/ 330 w 352"/>
                    <a:gd name="T93" fmla="*/ 264 h 354"/>
                    <a:gd name="T94" fmla="*/ 336 w 352"/>
                    <a:gd name="T95" fmla="*/ 248 h 354"/>
                    <a:gd name="T96" fmla="*/ 344 w 352"/>
                    <a:gd name="T97" fmla="*/ 232 h 354"/>
                    <a:gd name="T98" fmla="*/ 348 w 352"/>
                    <a:gd name="T99" fmla="*/ 216 h 354"/>
                    <a:gd name="T100" fmla="*/ 350 w 352"/>
                    <a:gd name="T101" fmla="*/ 200 h 354"/>
                    <a:gd name="T102" fmla="*/ 352 w 352"/>
                    <a:gd name="T103" fmla="*/ 182 h 354"/>
                    <a:gd name="T104" fmla="*/ 176 w 352"/>
                    <a:gd name="T105" fmla="*/ 182 h 354"/>
                    <a:gd name="T106" fmla="*/ 176 w 352"/>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54">
                      <a:moveTo>
                        <a:pt x="176" y="0"/>
                      </a:moveTo>
                      <a:lnTo>
                        <a:pt x="176" y="0"/>
                      </a:lnTo>
                      <a:lnTo>
                        <a:pt x="158" y="2"/>
                      </a:lnTo>
                      <a:lnTo>
                        <a:pt x="140" y="4"/>
                      </a:lnTo>
                      <a:lnTo>
                        <a:pt x="124" y="8"/>
                      </a:lnTo>
                      <a:lnTo>
                        <a:pt x="108" y="14"/>
                      </a:lnTo>
                      <a:lnTo>
                        <a:pt x="92" y="22"/>
                      </a:lnTo>
                      <a:lnTo>
                        <a:pt x="78" y="30"/>
                      </a:lnTo>
                      <a:lnTo>
                        <a:pt x="64" y="42"/>
                      </a:lnTo>
                      <a:lnTo>
                        <a:pt x="52" y="52"/>
                      </a:lnTo>
                      <a:lnTo>
                        <a:pt x="40" y="64"/>
                      </a:lnTo>
                      <a:lnTo>
                        <a:pt x="30" y="78"/>
                      </a:lnTo>
                      <a:lnTo>
                        <a:pt x="20" y="94"/>
                      </a:lnTo>
                      <a:lnTo>
                        <a:pt x="14" y="108"/>
                      </a:lnTo>
                      <a:lnTo>
                        <a:pt x="8" y="124"/>
                      </a:lnTo>
                      <a:lnTo>
                        <a:pt x="2" y="142"/>
                      </a:lnTo>
                      <a:lnTo>
                        <a:pt x="0" y="160"/>
                      </a:lnTo>
                      <a:lnTo>
                        <a:pt x="0" y="178"/>
                      </a:lnTo>
                      <a:lnTo>
                        <a:pt x="0" y="178"/>
                      </a:lnTo>
                      <a:lnTo>
                        <a:pt x="0" y="196"/>
                      </a:lnTo>
                      <a:lnTo>
                        <a:pt x="2" y="212"/>
                      </a:lnTo>
                      <a:lnTo>
                        <a:pt x="8" y="230"/>
                      </a:lnTo>
                      <a:lnTo>
                        <a:pt x="14" y="246"/>
                      </a:lnTo>
                      <a:lnTo>
                        <a:pt x="20" y="262"/>
                      </a:lnTo>
                      <a:lnTo>
                        <a:pt x="30" y="276"/>
                      </a:lnTo>
                      <a:lnTo>
                        <a:pt x="40" y="290"/>
                      </a:lnTo>
                      <a:lnTo>
                        <a:pt x="52" y="302"/>
                      </a:lnTo>
                      <a:lnTo>
                        <a:pt x="64" y="314"/>
                      </a:lnTo>
                      <a:lnTo>
                        <a:pt x="78" y="324"/>
                      </a:lnTo>
                      <a:lnTo>
                        <a:pt x="92" y="332"/>
                      </a:lnTo>
                      <a:lnTo>
                        <a:pt x="108" y="340"/>
                      </a:lnTo>
                      <a:lnTo>
                        <a:pt x="124" y="346"/>
                      </a:lnTo>
                      <a:lnTo>
                        <a:pt x="140" y="350"/>
                      </a:lnTo>
                      <a:lnTo>
                        <a:pt x="158" y="352"/>
                      </a:lnTo>
                      <a:lnTo>
                        <a:pt x="176" y="354"/>
                      </a:lnTo>
                      <a:lnTo>
                        <a:pt x="176" y="354"/>
                      </a:lnTo>
                      <a:lnTo>
                        <a:pt x="194" y="352"/>
                      </a:lnTo>
                      <a:lnTo>
                        <a:pt x="210" y="350"/>
                      </a:lnTo>
                      <a:lnTo>
                        <a:pt x="228" y="346"/>
                      </a:lnTo>
                      <a:lnTo>
                        <a:pt x="244" y="340"/>
                      </a:lnTo>
                      <a:lnTo>
                        <a:pt x="258" y="332"/>
                      </a:lnTo>
                      <a:lnTo>
                        <a:pt x="274" y="324"/>
                      </a:lnTo>
                      <a:lnTo>
                        <a:pt x="286" y="314"/>
                      </a:lnTo>
                      <a:lnTo>
                        <a:pt x="300" y="304"/>
                      </a:lnTo>
                      <a:lnTo>
                        <a:pt x="310" y="292"/>
                      </a:lnTo>
                      <a:lnTo>
                        <a:pt x="320" y="278"/>
                      </a:lnTo>
                      <a:lnTo>
                        <a:pt x="330" y="264"/>
                      </a:lnTo>
                      <a:lnTo>
                        <a:pt x="336" y="248"/>
                      </a:lnTo>
                      <a:lnTo>
                        <a:pt x="344" y="232"/>
                      </a:lnTo>
                      <a:lnTo>
                        <a:pt x="348" y="216"/>
                      </a:lnTo>
                      <a:lnTo>
                        <a:pt x="350" y="200"/>
                      </a:lnTo>
                      <a:lnTo>
                        <a:pt x="352" y="182"/>
                      </a:lnTo>
                      <a:lnTo>
                        <a:pt x="176" y="182"/>
                      </a:lnTo>
                      <a:lnTo>
                        <a:pt x="176"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77" name="Freeform 47"/>
                <p:cNvSpPr>
                  <a:spLocks/>
                </p:cNvSpPr>
                <p:nvPr/>
              </p:nvSpPr>
              <p:spPr bwMode="auto">
                <a:xfrm>
                  <a:off x="-909769" y="2311173"/>
                  <a:ext cx="201123" cy="20569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78" name="Freeform 48"/>
                <p:cNvSpPr>
                  <a:spLocks/>
                </p:cNvSpPr>
                <p:nvPr/>
              </p:nvSpPr>
              <p:spPr bwMode="auto">
                <a:xfrm>
                  <a:off x="-909769" y="2311173"/>
                  <a:ext cx="201123" cy="20569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79" name="Rectangle 49"/>
                <p:cNvSpPr>
                  <a:spLocks noChangeArrowheads="1"/>
                </p:cNvSpPr>
                <p:nvPr/>
              </p:nvSpPr>
              <p:spPr bwMode="auto">
                <a:xfrm>
                  <a:off x="-715598" y="2036820"/>
                  <a:ext cx="38853" cy="3885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80" name="Freeform 50"/>
                <p:cNvSpPr>
                  <a:spLocks noEditPoints="1"/>
                </p:cNvSpPr>
                <p:nvPr/>
              </p:nvSpPr>
              <p:spPr bwMode="auto">
                <a:xfrm>
                  <a:off x="-1746256" y="1986635"/>
                  <a:ext cx="1204450" cy="121130"/>
                </a:xfrm>
                <a:custGeom>
                  <a:avLst/>
                  <a:gdLst>
                    <a:gd name="T0" fmla="*/ 0 w 1054"/>
                    <a:gd name="T1" fmla="*/ 0 h 106"/>
                    <a:gd name="T2" fmla="*/ 0 w 1054"/>
                    <a:gd name="T3" fmla="*/ 106 h 106"/>
                    <a:gd name="T4" fmla="*/ 1054 w 1054"/>
                    <a:gd name="T5" fmla="*/ 106 h 106"/>
                    <a:gd name="T6" fmla="*/ 1054 w 1054"/>
                    <a:gd name="T7" fmla="*/ 0 h 106"/>
                    <a:gd name="T8" fmla="*/ 0 w 1054"/>
                    <a:gd name="T9" fmla="*/ 0 h 106"/>
                    <a:gd name="T10" fmla="*/ 860 w 1054"/>
                    <a:gd name="T11" fmla="*/ 88 h 106"/>
                    <a:gd name="T12" fmla="*/ 798 w 1054"/>
                    <a:gd name="T13" fmla="*/ 88 h 106"/>
                    <a:gd name="T14" fmla="*/ 798 w 1054"/>
                    <a:gd name="T15" fmla="*/ 72 h 106"/>
                    <a:gd name="T16" fmla="*/ 860 w 1054"/>
                    <a:gd name="T17" fmla="*/ 72 h 106"/>
                    <a:gd name="T18" fmla="*/ 860 w 1054"/>
                    <a:gd name="T19" fmla="*/ 88 h 106"/>
                    <a:gd name="T20" fmla="*/ 946 w 1054"/>
                    <a:gd name="T21" fmla="*/ 90 h 106"/>
                    <a:gd name="T22" fmla="*/ 890 w 1054"/>
                    <a:gd name="T23" fmla="*/ 90 h 106"/>
                    <a:gd name="T24" fmla="*/ 890 w 1054"/>
                    <a:gd name="T25" fmla="*/ 32 h 106"/>
                    <a:gd name="T26" fmla="*/ 946 w 1054"/>
                    <a:gd name="T27" fmla="*/ 32 h 106"/>
                    <a:gd name="T28" fmla="*/ 946 w 1054"/>
                    <a:gd name="T29" fmla="*/ 90 h 106"/>
                    <a:gd name="T30" fmla="*/ 1032 w 1054"/>
                    <a:gd name="T31" fmla="*/ 78 h 106"/>
                    <a:gd name="T32" fmla="*/ 1020 w 1054"/>
                    <a:gd name="T33" fmla="*/ 90 h 106"/>
                    <a:gd name="T34" fmla="*/ 1004 w 1054"/>
                    <a:gd name="T35" fmla="*/ 74 h 106"/>
                    <a:gd name="T36" fmla="*/ 988 w 1054"/>
                    <a:gd name="T37" fmla="*/ 90 h 106"/>
                    <a:gd name="T38" fmla="*/ 976 w 1054"/>
                    <a:gd name="T39" fmla="*/ 78 h 106"/>
                    <a:gd name="T40" fmla="*/ 992 w 1054"/>
                    <a:gd name="T41" fmla="*/ 62 h 106"/>
                    <a:gd name="T42" fmla="*/ 976 w 1054"/>
                    <a:gd name="T43" fmla="*/ 44 h 106"/>
                    <a:gd name="T44" fmla="*/ 988 w 1054"/>
                    <a:gd name="T45" fmla="*/ 32 h 106"/>
                    <a:gd name="T46" fmla="*/ 1004 w 1054"/>
                    <a:gd name="T47" fmla="*/ 48 h 106"/>
                    <a:gd name="T48" fmla="*/ 1020 w 1054"/>
                    <a:gd name="T49" fmla="*/ 32 h 106"/>
                    <a:gd name="T50" fmla="*/ 1032 w 1054"/>
                    <a:gd name="T51" fmla="*/ 44 h 106"/>
                    <a:gd name="T52" fmla="*/ 1016 w 1054"/>
                    <a:gd name="T53" fmla="*/ 62 h 106"/>
                    <a:gd name="T54" fmla="*/ 1032 w 1054"/>
                    <a:gd name="T55"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4" h="106">
                      <a:moveTo>
                        <a:pt x="0" y="0"/>
                      </a:moveTo>
                      <a:lnTo>
                        <a:pt x="0" y="106"/>
                      </a:lnTo>
                      <a:lnTo>
                        <a:pt x="1054" y="106"/>
                      </a:lnTo>
                      <a:lnTo>
                        <a:pt x="1054" y="0"/>
                      </a:lnTo>
                      <a:lnTo>
                        <a:pt x="0" y="0"/>
                      </a:lnTo>
                      <a:close/>
                      <a:moveTo>
                        <a:pt x="860" y="88"/>
                      </a:moveTo>
                      <a:lnTo>
                        <a:pt x="798" y="88"/>
                      </a:lnTo>
                      <a:lnTo>
                        <a:pt x="798" y="72"/>
                      </a:lnTo>
                      <a:lnTo>
                        <a:pt x="860" y="72"/>
                      </a:lnTo>
                      <a:lnTo>
                        <a:pt x="860" y="88"/>
                      </a:lnTo>
                      <a:close/>
                      <a:moveTo>
                        <a:pt x="946" y="90"/>
                      </a:moveTo>
                      <a:lnTo>
                        <a:pt x="890" y="90"/>
                      </a:lnTo>
                      <a:lnTo>
                        <a:pt x="890" y="32"/>
                      </a:lnTo>
                      <a:lnTo>
                        <a:pt x="946" y="32"/>
                      </a:lnTo>
                      <a:lnTo>
                        <a:pt x="946" y="90"/>
                      </a:lnTo>
                      <a:close/>
                      <a:moveTo>
                        <a:pt x="1032" y="78"/>
                      </a:moveTo>
                      <a:lnTo>
                        <a:pt x="1020" y="90"/>
                      </a:lnTo>
                      <a:lnTo>
                        <a:pt x="1004" y="74"/>
                      </a:lnTo>
                      <a:lnTo>
                        <a:pt x="988" y="90"/>
                      </a:lnTo>
                      <a:lnTo>
                        <a:pt x="976" y="78"/>
                      </a:lnTo>
                      <a:lnTo>
                        <a:pt x="992" y="62"/>
                      </a:lnTo>
                      <a:lnTo>
                        <a:pt x="976" y="44"/>
                      </a:lnTo>
                      <a:lnTo>
                        <a:pt x="988" y="32"/>
                      </a:lnTo>
                      <a:lnTo>
                        <a:pt x="1004" y="48"/>
                      </a:lnTo>
                      <a:lnTo>
                        <a:pt x="1020" y="32"/>
                      </a:lnTo>
                      <a:lnTo>
                        <a:pt x="1032" y="44"/>
                      </a:lnTo>
                      <a:lnTo>
                        <a:pt x="1016" y="62"/>
                      </a:lnTo>
                      <a:lnTo>
                        <a:pt x="1032" y="7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81" name="Freeform 51"/>
                <p:cNvSpPr>
                  <a:spLocks noEditPoints="1"/>
                </p:cNvSpPr>
                <p:nvPr/>
              </p:nvSpPr>
              <p:spPr bwMode="auto">
                <a:xfrm>
                  <a:off x="-1748541" y="2132906"/>
                  <a:ext cx="1202164" cy="767921"/>
                </a:xfrm>
                <a:custGeom>
                  <a:avLst/>
                  <a:gdLst>
                    <a:gd name="T0" fmla="*/ 0 w 1052"/>
                    <a:gd name="T1" fmla="*/ 0 h 672"/>
                    <a:gd name="T2" fmla="*/ 0 w 1052"/>
                    <a:gd name="T3" fmla="*/ 672 h 672"/>
                    <a:gd name="T4" fmla="*/ 1052 w 1052"/>
                    <a:gd name="T5" fmla="*/ 672 h 672"/>
                    <a:gd name="T6" fmla="*/ 1052 w 1052"/>
                    <a:gd name="T7" fmla="*/ 0 h 672"/>
                    <a:gd name="T8" fmla="*/ 0 w 1052"/>
                    <a:gd name="T9" fmla="*/ 0 h 672"/>
                    <a:gd name="T10" fmla="*/ 1000 w 1052"/>
                    <a:gd name="T11" fmla="*/ 620 h 672"/>
                    <a:gd name="T12" fmla="*/ 54 w 1052"/>
                    <a:gd name="T13" fmla="*/ 620 h 672"/>
                    <a:gd name="T14" fmla="*/ 54 w 1052"/>
                    <a:gd name="T15" fmla="*/ 52 h 672"/>
                    <a:gd name="T16" fmla="*/ 1000 w 1052"/>
                    <a:gd name="T17" fmla="*/ 52 h 672"/>
                    <a:gd name="T18" fmla="*/ 1000 w 1052"/>
                    <a:gd name="T19" fmla="*/ 6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2" h="672">
                      <a:moveTo>
                        <a:pt x="0" y="0"/>
                      </a:moveTo>
                      <a:lnTo>
                        <a:pt x="0" y="672"/>
                      </a:lnTo>
                      <a:lnTo>
                        <a:pt x="1052" y="672"/>
                      </a:lnTo>
                      <a:lnTo>
                        <a:pt x="1052" y="0"/>
                      </a:lnTo>
                      <a:lnTo>
                        <a:pt x="0" y="0"/>
                      </a:lnTo>
                      <a:close/>
                      <a:moveTo>
                        <a:pt x="1000" y="620"/>
                      </a:moveTo>
                      <a:lnTo>
                        <a:pt x="54" y="620"/>
                      </a:lnTo>
                      <a:lnTo>
                        <a:pt x="54" y="52"/>
                      </a:lnTo>
                      <a:lnTo>
                        <a:pt x="1000" y="52"/>
                      </a:lnTo>
                      <a:lnTo>
                        <a:pt x="1000" y="62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grpSp>
        </p:grpSp>
        <p:grpSp>
          <p:nvGrpSpPr>
            <p:cNvPr id="330" name="Group 216"/>
            <p:cNvGrpSpPr/>
            <p:nvPr/>
          </p:nvGrpSpPr>
          <p:grpSpPr>
            <a:xfrm>
              <a:off x="8494829" y="3741217"/>
              <a:ext cx="138236" cy="229071"/>
              <a:chOff x="9870473" y="3214764"/>
              <a:chExt cx="318099" cy="527121"/>
            </a:xfrm>
          </p:grpSpPr>
          <p:sp>
            <p:nvSpPr>
              <p:cNvPr id="350" name="Freeform 40"/>
              <p:cNvSpPr>
                <a:spLocks/>
              </p:cNvSpPr>
              <p:nvPr/>
            </p:nvSpPr>
            <p:spPr bwMode="auto">
              <a:xfrm>
                <a:off x="9870473" y="3214764"/>
                <a:ext cx="318099" cy="527121"/>
              </a:xfrm>
              <a:custGeom>
                <a:avLst/>
                <a:gdLst>
                  <a:gd name="T0" fmla="*/ 301 w 301"/>
                  <a:gd name="T1" fmla="*/ 496 h 515"/>
                  <a:gd name="T2" fmla="*/ 281 w 301"/>
                  <a:gd name="T3" fmla="*/ 515 h 515"/>
                  <a:gd name="T4" fmla="*/ 20 w 301"/>
                  <a:gd name="T5" fmla="*/ 515 h 515"/>
                  <a:gd name="T6" fmla="*/ 0 w 301"/>
                  <a:gd name="T7" fmla="*/ 496 h 515"/>
                  <a:gd name="T8" fmla="*/ 0 w 301"/>
                  <a:gd name="T9" fmla="*/ 20 h 515"/>
                  <a:gd name="T10" fmla="*/ 20 w 301"/>
                  <a:gd name="T11" fmla="*/ 0 h 515"/>
                  <a:gd name="T12" fmla="*/ 281 w 301"/>
                  <a:gd name="T13" fmla="*/ 0 h 515"/>
                  <a:gd name="T14" fmla="*/ 301 w 301"/>
                  <a:gd name="T15" fmla="*/ 20 h 515"/>
                  <a:gd name="T16" fmla="*/ 301 w 301"/>
                  <a:gd name="T17" fmla="*/ 49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515">
                    <a:moveTo>
                      <a:pt x="301" y="496"/>
                    </a:moveTo>
                    <a:cubicBezTo>
                      <a:pt x="301" y="506"/>
                      <a:pt x="292" y="515"/>
                      <a:pt x="281" y="515"/>
                    </a:cubicBezTo>
                    <a:cubicBezTo>
                      <a:pt x="20" y="515"/>
                      <a:pt x="20" y="515"/>
                      <a:pt x="20" y="515"/>
                    </a:cubicBezTo>
                    <a:cubicBezTo>
                      <a:pt x="9" y="515"/>
                      <a:pt x="0" y="506"/>
                      <a:pt x="0" y="496"/>
                    </a:cubicBezTo>
                    <a:cubicBezTo>
                      <a:pt x="0" y="20"/>
                      <a:pt x="0" y="20"/>
                      <a:pt x="0" y="20"/>
                    </a:cubicBezTo>
                    <a:cubicBezTo>
                      <a:pt x="0" y="9"/>
                      <a:pt x="9" y="0"/>
                      <a:pt x="20" y="0"/>
                    </a:cubicBezTo>
                    <a:cubicBezTo>
                      <a:pt x="281" y="0"/>
                      <a:pt x="281" y="0"/>
                      <a:pt x="281" y="0"/>
                    </a:cubicBezTo>
                    <a:cubicBezTo>
                      <a:pt x="292" y="0"/>
                      <a:pt x="301" y="9"/>
                      <a:pt x="301" y="20"/>
                    </a:cubicBezTo>
                    <a:lnTo>
                      <a:pt x="301" y="496"/>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a:solidFill>
                    <a:srgbClr val="505050"/>
                  </a:solidFill>
                </a:endParaRPr>
              </a:p>
            </p:txBody>
          </p:sp>
          <p:sp>
            <p:nvSpPr>
              <p:cNvPr id="351" name="Rectangle 41"/>
              <p:cNvSpPr>
                <a:spLocks noChangeArrowheads="1"/>
              </p:cNvSpPr>
              <p:nvPr/>
            </p:nvSpPr>
            <p:spPr bwMode="auto">
              <a:xfrm>
                <a:off x="9901291" y="3244582"/>
                <a:ext cx="256986" cy="415430"/>
              </a:xfrm>
              <a:prstGeom prst="rect">
                <a:avLst/>
              </a:prstGeom>
              <a:solidFill>
                <a:srgbClr val="FFFFFF"/>
              </a:solidFill>
              <a:ln>
                <a:noFill/>
              </a:ln>
            </p:spPr>
            <p:txBody>
              <a:bodyPr vert="horz" wrap="square" lIns="58280" tIns="29140" rIns="58280" bIns="29140" numCol="1" anchor="t" anchorCtr="0" compatLnSpc="1">
                <a:prstTxWarp prst="textNoShape">
                  <a:avLst/>
                </a:prstTxWarp>
              </a:bodyPr>
              <a:lstStyle/>
              <a:p>
                <a:pPr defTabSz="594413">
                  <a:defRPr/>
                </a:pPr>
                <a:endParaRPr lang="en-US" sz="1170" kern="0">
                  <a:solidFill>
                    <a:srgbClr val="505050"/>
                  </a:solidFill>
                </a:endParaRPr>
              </a:p>
            </p:txBody>
          </p:sp>
          <p:sp>
            <p:nvSpPr>
              <p:cNvPr id="352" name="Oval 48"/>
              <p:cNvSpPr>
                <a:spLocks noChangeArrowheads="1"/>
              </p:cNvSpPr>
              <p:nvPr/>
            </p:nvSpPr>
            <p:spPr bwMode="auto">
              <a:xfrm>
                <a:off x="10014114" y="3683765"/>
                <a:ext cx="30817" cy="28302"/>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a:solidFill>
                    <a:srgbClr val="505050"/>
                  </a:solidFill>
                </a:endParaRPr>
              </a:p>
            </p:txBody>
          </p:sp>
          <p:grpSp>
            <p:nvGrpSpPr>
              <p:cNvPr id="353" name="Group 36"/>
              <p:cNvGrpSpPr/>
              <p:nvPr/>
            </p:nvGrpSpPr>
            <p:grpSpPr>
              <a:xfrm>
                <a:off x="9948642" y="3281524"/>
                <a:ext cx="162959" cy="162242"/>
                <a:chOff x="10588373" y="2719128"/>
                <a:chExt cx="363629" cy="374164"/>
              </a:xfrm>
            </p:grpSpPr>
            <p:sp>
              <p:nvSpPr>
                <p:cNvPr id="360" name="Freeform 46"/>
                <p:cNvSpPr>
                  <a:spLocks/>
                </p:cNvSpPr>
                <p:nvPr/>
              </p:nvSpPr>
              <p:spPr bwMode="auto">
                <a:xfrm>
                  <a:off x="10588373" y="2753110"/>
                  <a:ext cx="338260" cy="340182"/>
                </a:xfrm>
                <a:custGeom>
                  <a:avLst/>
                  <a:gdLst>
                    <a:gd name="T0" fmla="*/ 176 w 352"/>
                    <a:gd name="T1" fmla="*/ 0 h 354"/>
                    <a:gd name="T2" fmla="*/ 176 w 352"/>
                    <a:gd name="T3" fmla="*/ 0 h 354"/>
                    <a:gd name="T4" fmla="*/ 158 w 352"/>
                    <a:gd name="T5" fmla="*/ 2 h 354"/>
                    <a:gd name="T6" fmla="*/ 140 w 352"/>
                    <a:gd name="T7" fmla="*/ 4 h 354"/>
                    <a:gd name="T8" fmla="*/ 124 w 352"/>
                    <a:gd name="T9" fmla="*/ 8 h 354"/>
                    <a:gd name="T10" fmla="*/ 108 w 352"/>
                    <a:gd name="T11" fmla="*/ 14 h 354"/>
                    <a:gd name="T12" fmla="*/ 92 w 352"/>
                    <a:gd name="T13" fmla="*/ 22 h 354"/>
                    <a:gd name="T14" fmla="*/ 78 w 352"/>
                    <a:gd name="T15" fmla="*/ 30 h 354"/>
                    <a:gd name="T16" fmla="*/ 64 w 352"/>
                    <a:gd name="T17" fmla="*/ 42 h 354"/>
                    <a:gd name="T18" fmla="*/ 52 w 352"/>
                    <a:gd name="T19" fmla="*/ 52 h 354"/>
                    <a:gd name="T20" fmla="*/ 40 w 352"/>
                    <a:gd name="T21" fmla="*/ 64 h 354"/>
                    <a:gd name="T22" fmla="*/ 30 w 352"/>
                    <a:gd name="T23" fmla="*/ 78 h 354"/>
                    <a:gd name="T24" fmla="*/ 20 w 352"/>
                    <a:gd name="T25" fmla="*/ 94 h 354"/>
                    <a:gd name="T26" fmla="*/ 14 w 352"/>
                    <a:gd name="T27" fmla="*/ 108 h 354"/>
                    <a:gd name="T28" fmla="*/ 8 w 352"/>
                    <a:gd name="T29" fmla="*/ 124 h 354"/>
                    <a:gd name="T30" fmla="*/ 2 w 352"/>
                    <a:gd name="T31" fmla="*/ 142 h 354"/>
                    <a:gd name="T32" fmla="*/ 0 w 352"/>
                    <a:gd name="T33" fmla="*/ 160 h 354"/>
                    <a:gd name="T34" fmla="*/ 0 w 352"/>
                    <a:gd name="T35" fmla="*/ 178 h 354"/>
                    <a:gd name="T36" fmla="*/ 0 w 352"/>
                    <a:gd name="T37" fmla="*/ 178 h 354"/>
                    <a:gd name="T38" fmla="*/ 0 w 352"/>
                    <a:gd name="T39" fmla="*/ 196 h 354"/>
                    <a:gd name="T40" fmla="*/ 2 w 352"/>
                    <a:gd name="T41" fmla="*/ 212 h 354"/>
                    <a:gd name="T42" fmla="*/ 8 w 352"/>
                    <a:gd name="T43" fmla="*/ 230 h 354"/>
                    <a:gd name="T44" fmla="*/ 14 w 352"/>
                    <a:gd name="T45" fmla="*/ 246 h 354"/>
                    <a:gd name="T46" fmla="*/ 20 w 352"/>
                    <a:gd name="T47" fmla="*/ 262 h 354"/>
                    <a:gd name="T48" fmla="*/ 30 w 352"/>
                    <a:gd name="T49" fmla="*/ 276 h 354"/>
                    <a:gd name="T50" fmla="*/ 40 w 352"/>
                    <a:gd name="T51" fmla="*/ 290 h 354"/>
                    <a:gd name="T52" fmla="*/ 52 w 352"/>
                    <a:gd name="T53" fmla="*/ 302 h 354"/>
                    <a:gd name="T54" fmla="*/ 64 w 352"/>
                    <a:gd name="T55" fmla="*/ 314 h 354"/>
                    <a:gd name="T56" fmla="*/ 78 w 352"/>
                    <a:gd name="T57" fmla="*/ 324 h 354"/>
                    <a:gd name="T58" fmla="*/ 92 w 352"/>
                    <a:gd name="T59" fmla="*/ 332 h 354"/>
                    <a:gd name="T60" fmla="*/ 108 w 352"/>
                    <a:gd name="T61" fmla="*/ 340 h 354"/>
                    <a:gd name="T62" fmla="*/ 124 w 352"/>
                    <a:gd name="T63" fmla="*/ 346 h 354"/>
                    <a:gd name="T64" fmla="*/ 140 w 352"/>
                    <a:gd name="T65" fmla="*/ 350 h 354"/>
                    <a:gd name="T66" fmla="*/ 158 w 352"/>
                    <a:gd name="T67" fmla="*/ 352 h 354"/>
                    <a:gd name="T68" fmla="*/ 176 w 352"/>
                    <a:gd name="T69" fmla="*/ 354 h 354"/>
                    <a:gd name="T70" fmla="*/ 176 w 352"/>
                    <a:gd name="T71" fmla="*/ 354 h 354"/>
                    <a:gd name="T72" fmla="*/ 194 w 352"/>
                    <a:gd name="T73" fmla="*/ 352 h 354"/>
                    <a:gd name="T74" fmla="*/ 210 w 352"/>
                    <a:gd name="T75" fmla="*/ 350 h 354"/>
                    <a:gd name="T76" fmla="*/ 228 w 352"/>
                    <a:gd name="T77" fmla="*/ 346 h 354"/>
                    <a:gd name="T78" fmla="*/ 244 w 352"/>
                    <a:gd name="T79" fmla="*/ 340 h 354"/>
                    <a:gd name="T80" fmla="*/ 258 w 352"/>
                    <a:gd name="T81" fmla="*/ 332 h 354"/>
                    <a:gd name="T82" fmla="*/ 274 w 352"/>
                    <a:gd name="T83" fmla="*/ 324 h 354"/>
                    <a:gd name="T84" fmla="*/ 286 w 352"/>
                    <a:gd name="T85" fmla="*/ 314 h 354"/>
                    <a:gd name="T86" fmla="*/ 300 w 352"/>
                    <a:gd name="T87" fmla="*/ 304 h 354"/>
                    <a:gd name="T88" fmla="*/ 310 w 352"/>
                    <a:gd name="T89" fmla="*/ 292 h 354"/>
                    <a:gd name="T90" fmla="*/ 320 w 352"/>
                    <a:gd name="T91" fmla="*/ 278 h 354"/>
                    <a:gd name="T92" fmla="*/ 330 w 352"/>
                    <a:gd name="T93" fmla="*/ 264 h 354"/>
                    <a:gd name="T94" fmla="*/ 336 w 352"/>
                    <a:gd name="T95" fmla="*/ 248 h 354"/>
                    <a:gd name="T96" fmla="*/ 344 w 352"/>
                    <a:gd name="T97" fmla="*/ 232 h 354"/>
                    <a:gd name="T98" fmla="*/ 348 w 352"/>
                    <a:gd name="T99" fmla="*/ 216 h 354"/>
                    <a:gd name="T100" fmla="*/ 350 w 352"/>
                    <a:gd name="T101" fmla="*/ 200 h 354"/>
                    <a:gd name="T102" fmla="*/ 352 w 352"/>
                    <a:gd name="T103" fmla="*/ 182 h 354"/>
                    <a:gd name="T104" fmla="*/ 176 w 352"/>
                    <a:gd name="T105" fmla="*/ 182 h 354"/>
                    <a:gd name="T106" fmla="*/ 176 w 352"/>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54">
                      <a:moveTo>
                        <a:pt x="176" y="0"/>
                      </a:moveTo>
                      <a:lnTo>
                        <a:pt x="176" y="0"/>
                      </a:lnTo>
                      <a:lnTo>
                        <a:pt x="158" y="2"/>
                      </a:lnTo>
                      <a:lnTo>
                        <a:pt x="140" y="4"/>
                      </a:lnTo>
                      <a:lnTo>
                        <a:pt x="124" y="8"/>
                      </a:lnTo>
                      <a:lnTo>
                        <a:pt x="108" y="14"/>
                      </a:lnTo>
                      <a:lnTo>
                        <a:pt x="92" y="22"/>
                      </a:lnTo>
                      <a:lnTo>
                        <a:pt x="78" y="30"/>
                      </a:lnTo>
                      <a:lnTo>
                        <a:pt x="64" y="42"/>
                      </a:lnTo>
                      <a:lnTo>
                        <a:pt x="52" y="52"/>
                      </a:lnTo>
                      <a:lnTo>
                        <a:pt x="40" y="64"/>
                      </a:lnTo>
                      <a:lnTo>
                        <a:pt x="30" y="78"/>
                      </a:lnTo>
                      <a:lnTo>
                        <a:pt x="20" y="94"/>
                      </a:lnTo>
                      <a:lnTo>
                        <a:pt x="14" y="108"/>
                      </a:lnTo>
                      <a:lnTo>
                        <a:pt x="8" y="124"/>
                      </a:lnTo>
                      <a:lnTo>
                        <a:pt x="2" y="142"/>
                      </a:lnTo>
                      <a:lnTo>
                        <a:pt x="0" y="160"/>
                      </a:lnTo>
                      <a:lnTo>
                        <a:pt x="0" y="178"/>
                      </a:lnTo>
                      <a:lnTo>
                        <a:pt x="0" y="178"/>
                      </a:lnTo>
                      <a:lnTo>
                        <a:pt x="0" y="196"/>
                      </a:lnTo>
                      <a:lnTo>
                        <a:pt x="2" y="212"/>
                      </a:lnTo>
                      <a:lnTo>
                        <a:pt x="8" y="230"/>
                      </a:lnTo>
                      <a:lnTo>
                        <a:pt x="14" y="246"/>
                      </a:lnTo>
                      <a:lnTo>
                        <a:pt x="20" y="262"/>
                      </a:lnTo>
                      <a:lnTo>
                        <a:pt x="30" y="276"/>
                      </a:lnTo>
                      <a:lnTo>
                        <a:pt x="40" y="290"/>
                      </a:lnTo>
                      <a:lnTo>
                        <a:pt x="52" y="302"/>
                      </a:lnTo>
                      <a:lnTo>
                        <a:pt x="64" y="314"/>
                      </a:lnTo>
                      <a:lnTo>
                        <a:pt x="78" y="324"/>
                      </a:lnTo>
                      <a:lnTo>
                        <a:pt x="92" y="332"/>
                      </a:lnTo>
                      <a:lnTo>
                        <a:pt x="108" y="340"/>
                      </a:lnTo>
                      <a:lnTo>
                        <a:pt x="124" y="346"/>
                      </a:lnTo>
                      <a:lnTo>
                        <a:pt x="140" y="350"/>
                      </a:lnTo>
                      <a:lnTo>
                        <a:pt x="158" y="352"/>
                      </a:lnTo>
                      <a:lnTo>
                        <a:pt x="176" y="354"/>
                      </a:lnTo>
                      <a:lnTo>
                        <a:pt x="176" y="354"/>
                      </a:lnTo>
                      <a:lnTo>
                        <a:pt x="194" y="352"/>
                      </a:lnTo>
                      <a:lnTo>
                        <a:pt x="210" y="350"/>
                      </a:lnTo>
                      <a:lnTo>
                        <a:pt x="228" y="346"/>
                      </a:lnTo>
                      <a:lnTo>
                        <a:pt x="244" y="340"/>
                      </a:lnTo>
                      <a:lnTo>
                        <a:pt x="258" y="332"/>
                      </a:lnTo>
                      <a:lnTo>
                        <a:pt x="274" y="324"/>
                      </a:lnTo>
                      <a:lnTo>
                        <a:pt x="286" y="314"/>
                      </a:lnTo>
                      <a:lnTo>
                        <a:pt x="300" y="304"/>
                      </a:lnTo>
                      <a:lnTo>
                        <a:pt x="310" y="292"/>
                      </a:lnTo>
                      <a:lnTo>
                        <a:pt x="320" y="278"/>
                      </a:lnTo>
                      <a:lnTo>
                        <a:pt x="330" y="264"/>
                      </a:lnTo>
                      <a:lnTo>
                        <a:pt x="336" y="248"/>
                      </a:lnTo>
                      <a:lnTo>
                        <a:pt x="344" y="232"/>
                      </a:lnTo>
                      <a:lnTo>
                        <a:pt x="348" y="216"/>
                      </a:lnTo>
                      <a:lnTo>
                        <a:pt x="350" y="200"/>
                      </a:lnTo>
                      <a:lnTo>
                        <a:pt x="352" y="182"/>
                      </a:lnTo>
                      <a:lnTo>
                        <a:pt x="176" y="182"/>
                      </a:lnTo>
                      <a:lnTo>
                        <a:pt x="176"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61" name="Freeform 48"/>
                <p:cNvSpPr>
                  <a:spLocks/>
                </p:cNvSpPr>
                <p:nvPr/>
              </p:nvSpPr>
              <p:spPr bwMode="auto">
                <a:xfrm>
                  <a:off x="10782872" y="2719128"/>
                  <a:ext cx="169130" cy="17297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grpSp>
          <p:grpSp>
            <p:nvGrpSpPr>
              <p:cNvPr id="354" name="Group 37"/>
              <p:cNvGrpSpPr/>
              <p:nvPr/>
            </p:nvGrpSpPr>
            <p:grpSpPr>
              <a:xfrm>
                <a:off x="9948646" y="3493514"/>
                <a:ext cx="166565" cy="103057"/>
                <a:chOff x="10083334" y="5733541"/>
                <a:chExt cx="282525" cy="180662"/>
              </a:xfrm>
            </p:grpSpPr>
            <p:sp>
              <p:nvSpPr>
                <p:cNvPr id="355" name="Rectangle 35"/>
                <p:cNvSpPr>
                  <a:spLocks noChangeArrowheads="1"/>
                </p:cNvSpPr>
                <p:nvPr/>
              </p:nvSpPr>
              <p:spPr bwMode="auto">
                <a:xfrm>
                  <a:off x="10323576" y="5733541"/>
                  <a:ext cx="42283" cy="18066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56" name="Rectangle 42"/>
                <p:cNvSpPr>
                  <a:spLocks noChangeArrowheads="1"/>
                </p:cNvSpPr>
                <p:nvPr/>
              </p:nvSpPr>
              <p:spPr bwMode="auto">
                <a:xfrm>
                  <a:off x="10263996" y="5868076"/>
                  <a:ext cx="42283" cy="46127"/>
                </a:xfrm>
                <a:prstGeom prst="rect">
                  <a:avLst/>
                </a:prstGeom>
                <a:solidFill>
                  <a:srgbClr val="68217A">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57" name="Rectangle 43"/>
                <p:cNvSpPr>
                  <a:spLocks noChangeArrowheads="1"/>
                </p:cNvSpPr>
                <p:nvPr/>
              </p:nvSpPr>
              <p:spPr bwMode="auto">
                <a:xfrm>
                  <a:off x="10204417" y="5789277"/>
                  <a:ext cx="42283" cy="124925"/>
                </a:xfrm>
                <a:prstGeom prst="rect">
                  <a:avLst/>
                </a:prstGeom>
                <a:solidFill>
                  <a:srgbClr val="442359">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58" name="Rectangle 44"/>
                <p:cNvSpPr>
                  <a:spLocks noChangeArrowheads="1"/>
                </p:cNvSpPr>
                <p:nvPr/>
              </p:nvSpPr>
              <p:spPr bwMode="auto">
                <a:xfrm>
                  <a:off x="10142914" y="5756604"/>
                  <a:ext cx="42283" cy="157598"/>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59" name="Rectangle 45"/>
                <p:cNvSpPr>
                  <a:spLocks noChangeArrowheads="1"/>
                </p:cNvSpPr>
                <p:nvPr/>
              </p:nvSpPr>
              <p:spPr bwMode="auto">
                <a:xfrm>
                  <a:off x="10083334" y="5816184"/>
                  <a:ext cx="42283" cy="98018"/>
                </a:xfrm>
                <a:prstGeom prst="rect">
                  <a:avLst/>
                </a:prstGeom>
                <a:solidFill>
                  <a:srgbClr val="68217A">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grpSp>
        </p:grpSp>
        <p:grpSp>
          <p:nvGrpSpPr>
            <p:cNvPr id="331" name="Group 217"/>
            <p:cNvGrpSpPr/>
            <p:nvPr/>
          </p:nvGrpSpPr>
          <p:grpSpPr>
            <a:xfrm>
              <a:off x="7697572" y="3726641"/>
              <a:ext cx="359756" cy="253990"/>
              <a:chOff x="8130193" y="3950287"/>
              <a:chExt cx="359756" cy="253990"/>
            </a:xfrm>
          </p:grpSpPr>
          <p:sp>
            <p:nvSpPr>
              <p:cNvPr id="332" name="Rounded Rectangle 38"/>
              <p:cNvSpPr/>
              <p:nvPr/>
            </p:nvSpPr>
            <p:spPr bwMode="auto">
              <a:xfrm rot="16200000">
                <a:off x="8183076" y="3897404"/>
                <a:ext cx="253990" cy="359756"/>
              </a:xfrm>
              <a:prstGeom prst="roundRect">
                <a:avLst>
                  <a:gd name="adj" fmla="val 6754"/>
                </a:avLst>
              </a:prstGeom>
              <a:solidFill>
                <a:srgbClr val="0072C6"/>
              </a:solidFill>
              <a:ln w="10795" cap="flat" cmpd="sng" algn="ctr">
                <a:noFill/>
                <a:prstDash val="solid"/>
                <a:headEnd type="none" w="med" len="med"/>
                <a:tailEnd type="none" w="med" len="med"/>
              </a:ln>
              <a:effectLst/>
            </p:spPr>
            <p:txBody>
              <a:bodyPr vert="horz" wrap="square" lIns="0" tIns="29725" rIns="0" bIns="29725" numCol="1" rtlCol="0" anchor="ctr" anchorCtr="0" compatLnSpc="1">
                <a:prstTxWarp prst="textNoShape">
                  <a:avLst/>
                </a:prstTxWarp>
              </a:bodyPr>
              <a:lstStyle/>
              <a:p>
                <a:pPr algn="ctr" defTabSz="594275" fontAlgn="base">
                  <a:spcBef>
                    <a:spcPct val="0"/>
                  </a:spcBef>
                  <a:spcAft>
                    <a:spcPct val="0"/>
                  </a:spcAft>
                  <a:defRPr/>
                </a:pPr>
                <a:endParaRPr lang="en-US" sz="1275" kern="0" dirty="0">
                  <a:gradFill>
                    <a:gsLst>
                      <a:gs pos="0">
                        <a:srgbClr val="FFFFFF"/>
                      </a:gs>
                      <a:gs pos="100000">
                        <a:srgbClr val="FFFFFF"/>
                      </a:gs>
                    </a:gsLst>
                    <a:lin ang="5400000" scaled="0"/>
                  </a:gradFill>
                </a:endParaRPr>
              </a:p>
            </p:txBody>
          </p:sp>
          <p:sp>
            <p:nvSpPr>
              <p:cNvPr id="333" name="Rectangle 28"/>
              <p:cNvSpPr>
                <a:spLocks noChangeArrowheads="1"/>
              </p:cNvSpPr>
              <p:nvPr/>
            </p:nvSpPr>
            <p:spPr bwMode="auto">
              <a:xfrm rot="16200000">
                <a:off x="8205080" y="3921223"/>
                <a:ext cx="206471" cy="31297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a:solidFill>
                    <a:srgbClr val="505050"/>
                  </a:solidFill>
                </a:endParaRPr>
              </a:p>
            </p:txBody>
          </p:sp>
          <p:grpSp>
            <p:nvGrpSpPr>
              <p:cNvPr id="334" name="Group 40"/>
              <p:cNvGrpSpPr/>
              <p:nvPr/>
            </p:nvGrpSpPr>
            <p:grpSpPr>
              <a:xfrm rot="16200000">
                <a:off x="8353943" y="4056390"/>
                <a:ext cx="103145" cy="58667"/>
                <a:chOff x="10085257" y="5987235"/>
                <a:chExt cx="284445" cy="167210"/>
              </a:xfrm>
            </p:grpSpPr>
            <p:sp>
              <p:nvSpPr>
                <p:cNvPr id="344" name="Rectangle 36"/>
                <p:cNvSpPr>
                  <a:spLocks noChangeArrowheads="1"/>
                </p:cNvSpPr>
                <p:nvPr/>
              </p:nvSpPr>
              <p:spPr bwMode="auto">
                <a:xfrm>
                  <a:off x="10139070" y="5987235"/>
                  <a:ext cx="21333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45" name="Rectangle 37"/>
                <p:cNvSpPr>
                  <a:spLocks noChangeArrowheads="1"/>
                </p:cNvSpPr>
                <p:nvPr/>
              </p:nvSpPr>
              <p:spPr bwMode="auto">
                <a:xfrm>
                  <a:off x="10085257" y="5987235"/>
                  <a:ext cx="3459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46" name="Rectangle 38"/>
                <p:cNvSpPr>
                  <a:spLocks noChangeArrowheads="1"/>
                </p:cNvSpPr>
                <p:nvPr/>
              </p:nvSpPr>
              <p:spPr bwMode="auto">
                <a:xfrm>
                  <a:off x="10139070" y="6056425"/>
                  <a:ext cx="230632"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47" name="Rectangle 39"/>
                <p:cNvSpPr>
                  <a:spLocks noChangeArrowheads="1"/>
                </p:cNvSpPr>
                <p:nvPr/>
              </p:nvSpPr>
              <p:spPr bwMode="auto">
                <a:xfrm>
                  <a:off x="10085257" y="6056425"/>
                  <a:ext cx="3459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48" name="Rectangle 40"/>
                <p:cNvSpPr>
                  <a:spLocks noChangeArrowheads="1"/>
                </p:cNvSpPr>
                <p:nvPr/>
              </p:nvSpPr>
              <p:spPr bwMode="auto">
                <a:xfrm>
                  <a:off x="10139070" y="6121771"/>
                  <a:ext cx="171051" cy="3267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49" name="Rectangle 41"/>
                <p:cNvSpPr>
                  <a:spLocks noChangeArrowheads="1"/>
                </p:cNvSpPr>
                <p:nvPr/>
              </p:nvSpPr>
              <p:spPr bwMode="auto">
                <a:xfrm>
                  <a:off x="10085257" y="6121770"/>
                  <a:ext cx="3459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grpSp>
          <p:grpSp>
            <p:nvGrpSpPr>
              <p:cNvPr id="335" name="Group 41"/>
              <p:cNvGrpSpPr/>
              <p:nvPr/>
            </p:nvGrpSpPr>
            <p:grpSpPr>
              <a:xfrm rot="16200000">
                <a:off x="8149998" y="4042127"/>
                <a:ext cx="114267" cy="70699"/>
                <a:chOff x="10083334" y="5733541"/>
                <a:chExt cx="282525" cy="180662"/>
              </a:xfrm>
            </p:grpSpPr>
            <p:sp>
              <p:nvSpPr>
                <p:cNvPr id="339" name="Rectangle 35"/>
                <p:cNvSpPr>
                  <a:spLocks noChangeArrowheads="1"/>
                </p:cNvSpPr>
                <p:nvPr/>
              </p:nvSpPr>
              <p:spPr bwMode="auto">
                <a:xfrm>
                  <a:off x="10323576" y="5733541"/>
                  <a:ext cx="42283" cy="18066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40" name="Rectangle 42"/>
                <p:cNvSpPr>
                  <a:spLocks noChangeArrowheads="1"/>
                </p:cNvSpPr>
                <p:nvPr/>
              </p:nvSpPr>
              <p:spPr bwMode="auto">
                <a:xfrm>
                  <a:off x="10263996" y="5868076"/>
                  <a:ext cx="42283" cy="46127"/>
                </a:xfrm>
                <a:prstGeom prst="rect">
                  <a:avLst/>
                </a:prstGeom>
                <a:solidFill>
                  <a:srgbClr val="68217A">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41" name="Rectangle 43"/>
                <p:cNvSpPr>
                  <a:spLocks noChangeArrowheads="1"/>
                </p:cNvSpPr>
                <p:nvPr/>
              </p:nvSpPr>
              <p:spPr bwMode="auto">
                <a:xfrm>
                  <a:off x="10204417" y="5789277"/>
                  <a:ext cx="42283" cy="124925"/>
                </a:xfrm>
                <a:prstGeom prst="rect">
                  <a:avLst/>
                </a:prstGeom>
                <a:solidFill>
                  <a:srgbClr val="442359">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42" name="Rectangle 44"/>
                <p:cNvSpPr>
                  <a:spLocks noChangeArrowheads="1"/>
                </p:cNvSpPr>
                <p:nvPr/>
              </p:nvSpPr>
              <p:spPr bwMode="auto">
                <a:xfrm>
                  <a:off x="10142914" y="5756604"/>
                  <a:ext cx="42283" cy="157598"/>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43" name="Rectangle 45"/>
                <p:cNvSpPr>
                  <a:spLocks noChangeArrowheads="1"/>
                </p:cNvSpPr>
                <p:nvPr/>
              </p:nvSpPr>
              <p:spPr bwMode="auto">
                <a:xfrm>
                  <a:off x="10083334" y="5816184"/>
                  <a:ext cx="42283" cy="98018"/>
                </a:xfrm>
                <a:prstGeom prst="rect">
                  <a:avLst/>
                </a:prstGeom>
                <a:solidFill>
                  <a:srgbClr val="68217A">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grpSp>
          <p:grpSp>
            <p:nvGrpSpPr>
              <p:cNvPr id="336" name="Group 42"/>
              <p:cNvGrpSpPr/>
              <p:nvPr/>
            </p:nvGrpSpPr>
            <p:grpSpPr>
              <a:xfrm rot="16200000">
                <a:off x="8256562" y="4038313"/>
                <a:ext cx="88136" cy="88397"/>
                <a:chOff x="10588373" y="2726234"/>
                <a:chExt cx="358113" cy="371210"/>
              </a:xfrm>
            </p:grpSpPr>
            <p:sp>
              <p:nvSpPr>
                <p:cNvPr id="337" name="Freeform 46"/>
                <p:cNvSpPr>
                  <a:spLocks/>
                </p:cNvSpPr>
                <p:nvPr/>
              </p:nvSpPr>
              <p:spPr bwMode="auto">
                <a:xfrm>
                  <a:off x="10588373" y="2757262"/>
                  <a:ext cx="338259" cy="340182"/>
                </a:xfrm>
                <a:custGeom>
                  <a:avLst/>
                  <a:gdLst>
                    <a:gd name="T0" fmla="*/ 176 w 352"/>
                    <a:gd name="T1" fmla="*/ 0 h 354"/>
                    <a:gd name="T2" fmla="*/ 176 w 352"/>
                    <a:gd name="T3" fmla="*/ 0 h 354"/>
                    <a:gd name="T4" fmla="*/ 158 w 352"/>
                    <a:gd name="T5" fmla="*/ 2 h 354"/>
                    <a:gd name="T6" fmla="*/ 140 w 352"/>
                    <a:gd name="T7" fmla="*/ 4 h 354"/>
                    <a:gd name="T8" fmla="*/ 124 w 352"/>
                    <a:gd name="T9" fmla="*/ 8 h 354"/>
                    <a:gd name="T10" fmla="*/ 108 w 352"/>
                    <a:gd name="T11" fmla="*/ 14 h 354"/>
                    <a:gd name="T12" fmla="*/ 92 w 352"/>
                    <a:gd name="T13" fmla="*/ 22 h 354"/>
                    <a:gd name="T14" fmla="*/ 78 w 352"/>
                    <a:gd name="T15" fmla="*/ 30 h 354"/>
                    <a:gd name="T16" fmla="*/ 64 w 352"/>
                    <a:gd name="T17" fmla="*/ 42 h 354"/>
                    <a:gd name="T18" fmla="*/ 52 w 352"/>
                    <a:gd name="T19" fmla="*/ 52 h 354"/>
                    <a:gd name="T20" fmla="*/ 40 w 352"/>
                    <a:gd name="T21" fmla="*/ 64 h 354"/>
                    <a:gd name="T22" fmla="*/ 30 w 352"/>
                    <a:gd name="T23" fmla="*/ 78 h 354"/>
                    <a:gd name="T24" fmla="*/ 20 w 352"/>
                    <a:gd name="T25" fmla="*/ 94 h 354"/>
                    <a:gd name="T26" fmla="*/ 14 w 352"/>
                    <a:gd name="T27" fmla="*/ 108 h 354"/>
                    <a:gd name="T28" fmla="*/ 8 w 352"/>
                    <a:gd name="T29" fmla="*/ 124 h 354"/>
                    <a:gd name="T30" fmla="*/ 2 w 352"/>
                    <a:gd name="T31" fmla="*/ 142 h 354"/>
                    <a:gd name="T32" fmla="*/ 0 w 352"/>
                    <a:gd name="T33" fmla="*/ 160 h 354"/>
                    <a:gd name="T34" fmla="*/ 0 w 352"/>
                    <a:gd name="T35" fmla="*/ 178 h 354"/>
                    <a:gd name="T36" fmla="*/ 0 w 352"/>
                    <a:gd name="T37" fmla="*/ 178 h 354"/>
                    <a:gd name="T38" fmla="*/ 0 w 352"/>
                    <a:gd name="T39" fmla="*/ 196 h 354"/>
                    <a:gd name="T40" fmla="*/ 2 w 352"/>
                    <a:gd name="T41" fmla="*/ 212 h 354"/>
                    <a:gd name="T42" fmla="*/ 8 w 352"/>
                    <a:gd name="T43" fmla="*/ 230 h 354"/>
                    <a:gd name="T44" fmla="*/ 14 w 352"/>
                    <a:gd name="T45" fmla="*/ 246 h 354"/>
                    <a:gd name="T46" fmla="*/ 20 w 352"/>
                    <a:gd name="T47" fmla="*/ 262 h 354"/>
                    <a:gd name="T48" fmla="*/ 30 w 352"/>
                    <a:gd name="T49" fmla="*/ 276 h 354"/>
                    <a:gd name="T50" fmla="*/ 40 w 352"/>
                    <a:gd name="T51" fmla="*/ 290 h 354"/>
                    <a:gd name="T52" fmla="*/ 52 w 352"/>
                    <a:gd name="T53" fmla="*/ 302 h 354"/>
                    <a:gd name="T54" fmla="*/ 64 w 352"/>
                    <a:gd name="T55" fmla="*/ 314 h 354"/>
                    <a:gd name="T56" fmla="*/ 78 w 352"/>
                    <a:gd name="T57" fmla="*/ 324 h 354"/>
                    <a:gd name="T58" fmla="*/ 92 w 352"/>
                    <a:gd name="T59" fmla="*/ 332 h 354"/>
                    <a:gd name="T60" fmla="*/ 108 w 352"/>
                    <a:gd name="T61" fmla="*/ 340 h 354"/>
                    <a:gd name="T62" fmla="*/ 124 w 352"/>
                    <a:gd name="T63" fmla="*/ 346 h 354"/>
                    <a:gd name="T64" fmla="*/ 140 w 352"/>
                    <a:gd name="T65" fmla="*/ 350 h 354"/>
                    <a:gd name="T66" fmla="*/ 158 w 352"/>
                    <a:gd name="T67" fmla="*/ 352 h 354"/>
                    <a:gd name="T68" fmla="*/ 176 w 352"/>
                    <a:gd name="T69" fmla="*/ 354 h 354"/>
                    <a:gd name="T70" fmla="*/ 176 w 352"/>
                    <a:gd name="T71" fmla="*/ 354 h 354"/>
                    <a:gd name="T72" fmla="*/ 194 w 352"/>
                    <a:gd name="T73" fmla="*/ 352 h 354"/>
                    <a:gd name="T74" fmla="*/ 210 w 352"/>
                    <a:gd name="T75" fmla="*/ 350 h 354"/>
                    <a:gd name="T76" fmla="*/ 228 w 352"/>
                    <a:gd name="T77" fmla="*/ 346 h 354"/>
                    <a:gd name="T78" fmla="*/ 244 w 352"/>
                    <a:gd name="T79" fmla="*/ 340 h 354"/>
                    <a:gd name="T80" fmla="*/ 258 w 352"/>
                    <a:gd name="T81" fmla="*/ 332 h 354"/>
                    <a:gd name="T82" fmla="*/ 274 w 352"/>
                    <a:gd name="T83" fmla="*/ 324 h 354"/>
                    <a:gd name="T84" fmla="*/ 286 w 352"/>
                    <a:gd name="T85" fmla="*/ 314 h 354"/>
                    <a:gd name="T86" fmla="*/ 300 w 352"/>
                    <a:gd name="T87" fmla="*/ 304 h 354"/>
                    <a:gd name="T88" fmla="*/ 310 w 352"/>
                    <a:gd name="T89" fmla="*/ 292 h 354"/>
                    <a:gd name="T90" fmla="*/ 320 w 352"/>
                    <a:gd name="T91" fmla="*/ 278 h 354"/>
                    <a:gd name="T92" fmla="*/ 330 w 352"/>
                    <a:gd name="T93" fmla="*/ 264 h 354"/>
                    <a:gd name="T94" fmla="*/ 336 w 352"/>
                    <a:gd name="T95" fmla="*/ 248 h 354"/>
                    <a:gd name="T96" fmla="*/ 344 w 352"/>
                    <a:gd name="T97" fmla="*/ 232 h 354"/>
                    <a:gd name="T98" fmla="*/ 348 w 352"/>
                    <a:gd name="T99" fmla="*/ 216 h 354"/>
                    <a:gd name="T100" fmla="*/ 350 w 352"/>
                    <a:gd name="T101" fmla="*/ 200 h 354"/>
                    <a:gd name="T102" fmla="*/ 352 w 352"/>
                    <a:gd name="T103" fmla="*/ 182 h 354"/>
                    <a:gd name="T104" fmla="*/ 176 w 352"/>
                    <a:gd name="T105" fmla="*/ 182 h 354"/>
                    <a:gd name="T106" fmla="*/ 176 w 352"/>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54">
                      <a:moveTo>
                        <a:pt x="176" y="0"/>
                      </a:moveTo>
                      <a:lnTo>
                        <a:pt x="176" y="0"/>
                      </a:lnTo>
                      <a:lnTo>
                        <a:pt x="158" y="2"/>
                      </a:lnTo>
                      <a:lnTo>
                        <a:pt x="140" y="4"/>
                      </a:lnTo>
                      <a:lnTo>
                        <a:pt x="124" y="8"/>
                      </a:lnTo>
                      <a:lnTo>
                        <a:pt x="108" y="14"/>
                      </a:lnTo>
                      <a:lnTo>
                        <a:pt x="92" y="22"/>
                      </a:lnTo>
                      <a:lnTo>
                        <a:pt x="78" y="30"/>
                      </a:lnTo>
                      <a:lnTo>
                        <a:pt x="64" y="42"/>
                      </a:lnTo>
                      <a:lnTo>
                        <a:pt x="52" y="52"/>
                      </a:lnTo>
                      <a:lnTo>
                        <a:pt x="40" y="64"/>
                      </a:lnTo>
                      <a:lnTo>
                        <a:pt x="30" y="78"/>
                      </a:lnTo>
                      <a:lnTo>
                        <a:pt x="20" y="94"/>
                      </a:lnTo>
                      <a:lnTo>
                        <a:pt x="14" y="108"/>
                      </a:lnTo>
                      <a:lnTo>
                        <a:pt x="8" y="124"/>
                      </a:lnTo>
                      <a:lnTo>
                        <a:pt x="2" y="142"/>
                      </a:lnTo>
                      <a:lnTo>
                        <a:pt x="0" y="160"/>
                      </a:lnTo>
                      <a:lnTo>
                        <a:pt x="0" y="178"/>
                      </a:lnTo>
                      <a:lnTo>
                        <a:pt x="0" y="178"/>
                      </a:lnTo>
                      <a:lnTo>
                        <a:pt x="0" y="196"/>
                      </a:lnTo>
                      <a:lnTo>
                        <a:pt x="2" y="212"/>
                      </a:lnTo>
                      <a:lnTo>
                        <a:pt x="8" y="230"/>
                      </a:lnTo>
                      <a:lnTo>
                        <a:pt x="14" y="246"/>
                      </a:lnTo>
                      <a:lnTo>
                        <a:pt x="20" y="262"/>
                      </a:lnTo>
                      <a:lnTo>
                        <a:pt x="30" y="276"/>
                      </a:lnTo>
                      <a:lnTo>
                        <a:pt x="40" y="290"/>
                      </a:lnTo>
                      <a:lnTo>
                        <a:pt x="52" y="302"/>
                      </a:lnTo>
                      <a:lnTo>
                        <a:pt x="64" y="314"/>
                      </a:lnTo>
                      <a:lnTo>
                        <a:pt x="78" y="324"/>
                      </a:lnTo>
                      <a:lnTo>
                        <a:pt x="92" y="332"/>
                      </a:lnTo>
                      <a:lnTo>
                        <a:pt x="108" y="340"/>
                      </a:lnTo>
                      <a:lnTo>
                        <a:pt x="124" y="346"/>
                      </a:lnTo>
                      <a:lnTo>
                        <a:pt x="140" y="350"/>
                      </a:lnTo>
                      <a:lnTo>
                        <a:pt x="158" y="352"/>
                      </a:lnTo>
                      <a:lnTo>
                        <a:pt x="176" y="354"/>
                      </a:lnTo>
                      <a:lnTo>
                        <a:pt x="176" y="354"/>
                      </a:lnTo>
                      <a:lnTo>
                        <a:pt x="194" y="352"/>
                      </a:lnTo>
                      <a:lnTo>
                        <a:pt x="210" y="350"/>
                      </a:lnTo>
                      <a:lnTo>
                        <a:pt x="228" y="346"/>
                      </a:lnTo>
                      <a:lnTo>
                        <a:pt x="244" y="340"/>
                      </a:lnTo>
                      <a:lnTo>
                        <a:pt x="258" y="332"/>
                      </a:lnTo>
                      <a:lnTo>
                        <a:pt x="274" y="324"/>
                      </a:lnTo>
                      <a:lnTo>
                        <a:pt x="286" y="314"/>
                      </a:lnTo>
                      <a:lnTo>
                        <a:pt x="300" y="304"/>
                      </a:lnTo>
                      <a:lnTo>
                        <a:pt x="310" y="292"/>
                      </a:lnTo>
                      <a:lnTo>
                        <a:pt x="320" y="278"/>
                      </a:lnTo>
                      <a:lnTo>
                        <a:pt x="330" y="264"/>
                      </a:lnTo>
                      <a:lnTo>
                        <a:pt x="336" y="248"/>
                      </a:lnTo>
                      <a:lnTo>
                        <a:pt x="344" y="232"/>
                      </a:lnTo>
                      <a:lnTo>
                        <a:pt x="348" y="216"/>
                      </a:lnTo>
                      <a:lnTo>
                        <a:pt x="350" y="200"/>
                      </a:lnTo>
                      <a:lnTo>
                        <a:pt x="352" y="182"/>
                      </a:lnTo>
                      <a:lnTo>
                        <a:pt x="176" y="182"/>
                      </a:lnTo>
                      <a:lnTo>
                        <a:pt x="176"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sp>
              <p:nvSpPr>
                <p:cNvPr id="338" name="Freeform 48"/>
                <p:cNvSpPr>
                  <a:spLocks/>
                </p:cNvSpPr>
                <p:nvPr/>
              </p:nvSpPr>
              <p:spPr bwMode="auto">
                <a:xfrm>
                  <a:off x="10777357" y="2726234"/>
                  <a:ext cx="169129" cy="17297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280" tIns="29140" rIns="58280" bIns="29140" numCol="1" anchor="t" anchorCtr="0" compatLnSpc="1">
                  <a:prstTxWarp prst="textNoShape">
                    <a:avLst/>
                  </a:prstTxWarp>
                </a:bodyPr>
                <a:lstStyle/>
                <a:p>
                  <a:pPr defTabSz="594413">
                    <a:defRPr/>
                  </a:pPr>
                  <a:endParaRPr lang="en-US" sz="1170" kern="0" dirty="0">
                    <a:solidFill>
                      <a:srgbClr val="505050"/>
                    </a:solidFill>
                  </a:endParaRPr>
                </a:p>
              </p:txBody>
            </p:sp>
          </p:grpSp>
        </p:grpSp>
      </p:grpSp>
      <p:sp>
        <p:nvSpPr>
          <p:cNvPr id="384" name="TextBox 286"/>
          <p:cNvSpPr txBox="1"/>
          <p:nvPr/>
        </p:nvSpPr>
        <p:spPr>
          <a:xfrm>
            <a:off x="6087089" y="1262367"/>
            <a:ext cx="2835994" cy="595389"/>
          </a:xfrm>
          <a:prstGeom prst="rect">
            <a:avLst/>
          </a:prstGeom>
          <a:noFill/>
        </p:spPr>
        <p:txBody>
          <a:bodyPr wrap="none" lIns="137141" tIns="109713" rIns="137141" bIns="109713" rtlCol="0" anchor="t" anchorCtr="0">
            <a:spAutoFit/>
          </a:bodyPr>
          <a:lstStyle/>
          <a:p>
            <a:pPr algn="r" defTabSz="699310">
              <a:lnSpc>
                <a:spcPct val="90000"/>
              </a:lnSpc>
            </a:pPr>
            <a:r>
              <a:rPr lang="en-US" sz="2699" spc="-115" dirty="0" err="1">
                <a:solidFill>
                  <a:schemeClr val="tx2"/>
                </a:solidFill>
                <a:latin typeface="Segoe UI Light"/>
              </a:rPr>
              <a:t>Betrieb</a:t>
            </a:r>
            <a:r>
              <a:rPr lang="en-US" sz="2699" spc="-115" dirty="0">
                <a:solidFill>
                  <a:schemeClr val="tx2"/>
                </a:solidFill>
                <a:latin typeface="Segoe UI Light"/>
              </a:rPr>
              <a:t> &amp; Feedback</a:t>
            </a:r>
            <a:endParaRPr lang="en-US" sz="1574" spc="-46" dirty="0">
              <a:solidFill>
                <a:schemeClr val="tx2"/>
              </a:solidFill>
            </a:endParaRPr>
          </a:p>
        </p:txBody>
      </p:sp>
      <p:sp>
        <p:nvSpPr>
          <p:cNvPr id="385" name="TextBox 287"/>
          <p:cNvSpPr txBox="1"/>
          <p:nvPr/>
        </p:nvSpPr>
        <p:spPr>
          <a:xfrm>
            <a:off x="574311" y="1262367"/>
            <a:ext cx="1355141" cy="595389"/>
          </a:xfrm>
          <a:prstGeom prst="rect">
            <a:avLst/>
          </a:prstGeom>
          <a:noFill/>
        </p:spPr>
        <p:txBody>
          <a:bodyPr wrap="none" lIns="137141" tIns="109713" rIns="137141" bIns="109713" rtlCol="0" anchor="t" anchorCtr="0">
            <a:spAutoFit/>
          </a:bodyPr>
          <a:lstStyle/>
          <a:p>
            <a:pPr defTabSz="699310">
              <a:lnSpc>
                <a:spcPct val="90000"/>
              </a:lnSpc>
            </a:pPr>
            <a:r>
              <a:rPr lang="en-US" sz="2699" spc="-115" dirty="0" err="1">
                <a:solidFill>
                  <a:schemeClr val="tx2"/>
                </a:solidFill>
                <a:latin typeface="Segoe UI Light"/>
              </a:rPr>
              <a:t>Planung</a:t>
            </a:r>
            <a:endParaRPr lang="en-US" sz="1574" spc="-46" dirty="0">
              <a:solidFill>
                <a:schemeClr val="tx2"/>
              </a:solidFill>
            </a:endParaRPr>
          </a:p>
        </p:txBody>
      </p:sp>
      <p:sp>
        <p:nvSpPr>
          <p:cNvPr id="386" name="TextBox 288"/>
          <p:cNvSpPr txBox="1"/>
          <p:nvPr/>
        </p:nvSpPr>
        <p:spPr>
          <a:xfrm>
            <a:off x="570237" y="3729989"/>
            <a:ext cx="2230600" cy="969209"/>
          </a:xfrm>
          <a:prstGeom prst="rect">
            <a:avLst/>
          </a:prstGeom>
          <a:noFill/>
        </p:spPr>
        <p:txBody>
          <a:bodyPr wrap="square" lIns="137141" tIns="109713" rIns="137141" bIns="109713" rtlCol="0" anchor="t" anchorCtr="0">
            <a:spAutoFit/>
          </a:bodyPr>
          <a:lstStyle/>
          <a:p>
            <a:pPr defTabSz="699310">
              <a:lnSpc>
                <a:spcPct val="90000"/>
              </a:lnSpc>
            </a:pPr>
            <a:r>
              <a:rPr lang="en-US" sz="2699" spc="-115" dirty="0" err="1">
                <a:solidFill>
                  <a:schemeClr val="tx2"/>
                </a:solidFill>
                <a:latin typeface="Segoe UI Light"/>
              </a:rPr>
              <a:t>Entwicklung</a:t>
            </a:r>
            <a:r>
              <a:rPr lang="en-US" sz="2699" spc="-115" dirty="0">
                <a:solidFill>
                  <a:schemeClr val="tx2"/>
                </a:solidFill>
                <a:latin typeface="Segoe UI Light"/>
              </a:rPr>
              <a:t> &amp;</a:t>
            </a:r>
            <a:br>
              <a:rPr lang="en-US" sz="2699" spc="-115" dirty="0">
                <a:solidFill>
                  <a:schemeClr val="tx2"/>
                </a:solidFill>
                <a:latin typeface="Segoe UI Light"/>
              </a:rPr>
            </a:br>
            <a:r>
              <a:rPr lang="en-US" sz="2699" spc="-115" dirty="0">
                <a:solidFill>
                  <a:schemeClr val="tx2"/>
                </a:solidFill>
                <a:latin typeface="Segoe UI Light"/>
              </a:rPr>
              <a:t>Test</a:t>
            </a:r>
            <a:endParaRPr lang="en-US" sz="1574" spc="-46" dirty="0">
              <a:solidFill>
                <a:schemeClr val="tx2"/>
              </a:solidFill>
            </a:endParaRPr>
          </a:p>
        </p:txBody>
      </p:sp>
      <p:sp>
        <p:nvSpPr>
          <p:cNvPr id="387" name="TextBox 289"/>
          <p:cNvSpPr txBox="1"/>
          <p:nvPr/>
        </p:nvSpPr>
        <p:spPr>
          <a:xfrm>
            <a:off x="6850957" y="3543858"/>
            <a:ext cx="2006408" cy="595389"/>
          </a:xfrm>
          <a:prstGeom prst="rect">
            <a:avLst/>
          </a:prstGeom>
          <a:noFill/>
        </p:spPr>
        <p:txBody>
          <a:bodyPr wrap="none" lIns="137141" tIns="109713" rIns="137141" bIns="109713" rtlCol="0" anchor="t" anchorCtr="0">
            <a:spAutoFit/>
          </a:bodyPr>
          <a:lstStyle/>
          <a:p>
            <a:pPr algn="r" defTabSz="699310">
              <a:lnSpc>
                <a:spcPct val="90000"/>
              </a:lnSpc>
            </a:pPr>
            <a:r>
              <a:rPr lang="en-US" sz="2699" spc="-115" dirty="0" err="1">
                <a:solidFill>
                  <a:schemeClr val="tx2"/>
                </a:solidFill>
                <a:latin typeface="Segoe UI Light"/>
              </a:rPr>
              <a:t>Bereitstellung</a:t>
            </a:r>
            <a:endParaRPr lang="en-US" sz="1574" spc="-46" dirty="0">
              <a:solidFill>
                <a:schemeClr val="tx2"/>
              </a:solidFill>
            </a:endParaRPr>
          </a:p>
        </p:txBody>
      </p:sp>
    </p:spTree>
    <p:extLst>
      <p:ext uri="{BB962C8B-B14F-4D97-AF65-F5344CB8AC3E}">
        <p14:creationId xmlns:p14="http://schemas.microsoft.com/office/powerpoint/2010/main" val="295789587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smtClean="0"/>
              <a:t>Build</a:t>
            </a:r>
            <a:r>
              <a:rPr lang="de-DE" dirty="0" smtClean="0"/>
              <a:t> - </a:t>
            </a:r>
            <a:r>
              <a:rPr lang="de-DE" dirty="0" err="1" smtClean="0"/>
              <a:t>Measure</a:t>
            </a:r>
            <a:r>
              <a:rPr lang="de-DE" dirty="0" smtClean="0"/>
              <a:t> - </a:t>
            </a:r>
            <a:r>
              <a:rPr lang="de-DE" dirty="0" err="1" smtClean="0"/>
              <a:t>Learn</a:t>
            </a:r>
            <a:endParaRPr lang="de-DE" dirty="0"/>
          </a:p>
        </p:txBody>
      </p:sp>
      <p:grpSp>
        <p:nvGrpSpPr>
          <p:cNvPr id="7" name="Group 6"/>
          <p:cNvGrpSpPr/>
          <p:nvPr/>
        </p:nvGrpSpPr>
        <p:grpSpPr>
          <a:xfrm>
            <a:off x="1475656" y="843558"/>
            <a:ext cx="5113511" cy="4136931"/>
            <a:chOff x="5240330" y="965200"/>
            <a:chExt cx="7196145" cy="5403493"/>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330" y="965200"/>
              <a:ext cx="7196145" cy="5403493"/>
            </a:xfrm>
            <a:prstGeom prst="rect">
              <a:avLst/>
            </a:prstGeom>
          </p:spPr>
        </p:pic>
        <p:sp>
          <p:nvSpPr>
            <p:cNvPr id="9" name="Rounded Rectangle 8"/>
            <p:cNvSpPr/>
            <p:nvPr/>
          </p:nvSpPr>
          <p:spPr bwMode="auto">
            <a:xfrm>
              <a:off x="6247729" y="3931161"/>
              <a:ext cx="1944632" cy="1134796"/>
            </a:xfrm>
            <a:prstGeom prst="round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0" name="Group 9"/>
            <p:cNvGrpSpPr/>
            <p:nvPr/>
          </p:nvGrpSpPr>
          <p:grpSpPr>
            <a:xfrm>
              <a:off x="6530816" y="3995439"/>
              <a:ext cx="709967" cy="1248679"/>
              <a:chOff x="7367592" y="4320124"/>
              <a:chExt cx="467624" cy="895233"/>
            </a:xfrm>
            <a:solidFill>
              <a:srgbClr val="F8C710"/>
            </a:solidFill>
          </p:grpSpPr>
          <p:sp>
            <p:nvSpPr>
              <p:cNvPr id="13" name="Freeform 212"/>
              <p:cNvSpPr>
                <a:spLocks/>
              </p:cNvSpPr>
              <p:nvPr/>
            </p:nvSpPr>
            <p:spPr bwMode="black">
              <a:xfrm>
                <a:off x="7446276" y="5002843"/>
                <a:ext cx="357858" cy="212514"/>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468" eaLnBrk="1" fontAlgn="auto" latinLnBrk="0" hangingPunct="1">
                  <a:lnSpc>
                    <a:spcPct val="100000"/>
                  </a:lnSpc>
                  <a:spcBef>
                    <a:spcPts val="0"/>
                  </a:spcBef>
                  <a:spcAft>
                    <a:spcPts val="0"/>
                  </a:spcAft>
                  <a:buClrTx/>
                  <a:buSzTx/>
                  <a:buFontTx/>
                  <a:buNone/>
                  <a:tabLst/>
                  <a:defRPr/>
                </a:pPr>
                <a:endParaRPr kumimoji="0" lang="en-US" sz="1632" b="0" i="0" u="none" strike="noStrike" kern="0" cap="none" spc="0" normalizeH="0" baseline="0" noProof="0" dirty="0" smtClean="0">
                  <a:ln>
                    <a:noFill/>
                  </a:ln>
                  <a:solidFill>
                    <a:srgbClr val="000000"/>
                  </a:solidFill>
                  <a:effectLst/>
                  <a:uLnTx/>
                  <a:uFillTx/>
                </a:endParaRPr>
              </a:p>
            </p:txBody>
          </p:sp>
          <p:sp>
            <p:nvSpPr>
              <p:cNvPr id="14" name="Freeform 213"/>
              <p:cNvSpPr>
                <a:spLocks noEditPoints="1"/>
              </p:cNvSpPr>
              <p:nvPr/>
            </p:nvSpPr>
            <p:spPr bwMode="black">
              <a:xfrm>
                <a:off x="7367592" y="4320124"/>
                <a:ext cx="467624" cy="569774"/>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468" eaLnBrk="1" fontAlgn="auto" latinLnBrk="0" hangingPunct="1">
                  <a:lnSpc>
                    <a:spcPct val="100000"/>
                  </a:lnSpc>
                  <a:spcBef>
                    <a:spcPts val="0"/>
                  </a:spcBef>
                  <a:spcAft>
                    <a:spcPts val="0"/>
                  </a:spcAft>
                  <a:buClrTx/>
                  <a:buSzTx/>
                  <a:buFontTx/>
                  <a:buNone/>
                  <a:tabLst/>
                  <a:defRPr/>
                </a:pPr>
                <a:endParaRPr kumimoji="0" lang="en-US" sz="1632" b="0" i="0" u="none" strike="noStrike" kern="0" cap="none" spc="0" normalizeH="0" baseline="0" noProof="0" dirty="0" smtClean="0">
                  <a:ln>
                    <a:noFill/>
                  </a:ln>
                  <a:solidFill>
                    <a:srgbClr val="000000"/>
                  </a:solidFill>
                  <a:effectLst/>
                  <a:uLnTx/>
                  <a:uFillTx/>
                </a:endParaRPr>
              </a:p>
            </p:txBody>
          </p:sp>
          <p:sp>
            <p:nvSpPr>
              <p:cNvPr id="15" name="Freeform 214"/>
              <p:cNvSpPr>
                <a:spLocks/>
              </p:cNvSpPr>
              <p:nvPr/>
            </p:nvSpPr>
            <p:spPr bwMode="black">
              <a:xfrm>
                <a:off x="7442356" y="4915338"/>
                <a:ext cx="362899" cy="63601"/>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468" eaLnBrk="1" fontAlgn="auto" latinLnBrk="0" hangingPunct="1">
                  <a:lnSpc>
                    <a:spcPct val="100000"/>
                  </a:lnSpc>
                  <a:spcBef>
                    <a:spcPts val="0"/>
                  </a:spcBef>
                  <a:spcAft>
                    <a:spcPts val="0"/>
                  </a:spcAft>
                  <a:buClrTx/>
                  <a:buSzTx/>
                  <a:buFontTx/>
                  <a:buNone/>
                  <a:tabLst/>
                  <a:defRPr/>
                </a:pPr>
                <a:endParaRPr kumimoji="0" lang="en-US" sz="1632" b="0" i="0" u="none" strike="noStrike" kern="0" cap="none" spc="0" normalizeH="0" baseline="0" noProof="0" dirty="0" smtClean="0">
                  <a:ln>
                    <a:noFill/>
                  </a:ln>
                  <a:solidFill>
                    <a:srgbClr val="000000"/>
                  </a:solidFill>
                  <a:effectLst/>
                  <a:uLnTx/>
                  <a:uFillTx/>
                </a:endParaRPr>
              </a:p>
            </p:txBody>
          </p:sp>
        </p:grpSp>
        <p:sp>
          <p:nvSpPr>
            <p:cNvPr id="11" name="Rounded Rectangle 10"/>
            <p:cNvSpPr/>
            <p:nvPr/>
          </p:nvSpPr>
          <p:spPr bwMode="auto">
            <a:xfrm rot="19838927">
              <a:off x="9215698" y="4336453"/>
              <a:ext cx="2449048" cy="537169"/>
            </a:xfrm>
            <a:prstGeom prst="round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531" y="4012852"/>
              <a:ext cx="1438069" cy="1397425"/>
            </a:xfrm>
            <a:prstGeom prst="rect">
              <a:avLst/>
            </a:prstGeom>
          </p:spPr>
        </p:pic>
      </p:grpSp>
    </p:spTree>
    <p:extLst>
      <p:ext uri="{BB962C8B-B14F-4D97-AF65-F5344CB8AC3E}">
        <p14:creationId xmlns:p14="http://schemas.microsoft.com/office/powerpoint/2010/main" val="4002752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Scrum Team </a:t>
            </a:r>
            <a:r>
              <a:rPr lang="de-DE" dirty="0" err="1" smtClean="0"/>
              <a:t>Deployment</a:t>
            </a:r>
            <a:endParaRPr lang="de-DE" dirty="0"/>
          </a:p>
        </p:txBody>
      </p:sp>
      <p:pic>
        <p:nvPicPr>
          <p:cNvPr id="15" name="Picture 14"/>
          <p:cNvPicPr>
            <a:picLocks noChangeAspect="1"/>
          </p:cNvPicPr>
          <p:nvPr/>
        </p:nvPicPr>
        <p:blipFill>
          <a:blip r:embed="rId3"/>
          <a:stretch>
            <a:fillRect/>
          </a:stretch>
        </p:blipFill>
        <p:spPr>
          <a:xfrm>
            <a:off x="484768" y="1575455"/>
            <a:ext cx="2044252" cy="2044252"/>
          </a:xfrm>
          <a:prstGeom prst="rect">
            <a:avLst/>
          </a:prstGeom>
        </p:spPr>
      </p:pic>
      <p:pic>
        <p:nvPicPr>
          <p:cNvPr id="16" name="Picture 15"/>
          <p:cNvPicPr>
            <a:picLocks noChangeAspect="1"/>
          </p:cNvPicPr>
          <p:nvPr/>
        </p:nvPicPr>
        <p:blipFill>
          <a:blip r:embed="rId4"/>
          <a:stretch>
            <a:fillRect/>
          </a:stretch>
        </p:blipFill>
        <p:spPr>
          <a:xfrm>
            <a:off x="3974058" y="1839963"/>
            <a:ext cx="1515236" cy="1515236"/>
          </a:xfrm>
          <a:prstGeom prst="rect">
            <a:avLst/>
          </a:prstGeom>
        </p:spPr>
      </p:pic>
      <p:pic>
        <p:nvPicPr>
          <p:cNvPr id="17" name="Picture 16"/>
          <p:cNvPicPr>
            <a:picLocks noChangeAspect="1"/>
          </p:cNvPicPr>
          <p:nvPr/>
        </p:nvPicPr>
        <p:blipFill>
          <a:blip r:embed="rId5"/>
          <a:stretch>
            <a:fillRect/>
          </a:stretch>
        </p:blipFill>
        <p:spPr>
          <a:xfrm>
            <a:off x="6764194" y="1758309"/>
            <a:ext cx="1591551" cy="1591552"/>
          </a:xfrm>
          <a:prstGeom prst="rect">
            <a:avLst/>
          </a:prstGeom>
        </p:spPr>
      </p:pic>
      <p:sp>
        <p:nvSpPr>
          <p:cNvPr id="18" name="TextBox 17"/>
          <p:cNvSpPr txBox="1"/>
          <p:nvPr/>
        </p:nvSpPr>
        <p:spPr>
          <a:xfrm>
            <a:off x="422751" y="3619707"/>
            <a:ext cx="2168286" cy="369332"/>
          </a:xfrm>
          <a:prstGeom prst="rect">
            <a:avLst/>
          </a:prstGeom>
          <a:noFill/>
        </p:spPr>
        <p:txBody>
          <a:bodyPr wrap="none" rtlCol="0">
            <a:spAutoFit/>
          </a:bodyPr>
          <a:lstStyle/>
          <a:p>
            <a:r>
              <a:rPr lang="de-DE" sz="1800" dirty="0" smtClean="0">
                <a:solidFill>
                  <a:schemeClr val="tx2"/>
                </a:solidFill>
                <a:latin typeface="Open Sans Light"/>
              </a:rPr>
              <a:t>Development Team</a:t>
            </a:r>
            <a:endParaRPr lang="de-DE" sz="1800" dirty="0">
              <a:solidFill>
                <a:schemeClr val="tx2"/>
              </a:solidFill>
              <a:latin typeface="Open Sans Light"/>
            </a:endParaRPr>
          </a:p>
        </p:txBody>
      </p:sp>
      <p:sp>
        <p:nvSpPr>
          <p:cNvPr id="19" name="TextBox 18"/>
          <p:cNvSpPr txBox="1"/>
          <p:nvPr/>
        </p:nvSpPr>
        <p:spPr>
          <a:xfrm>
            <a:off x="3869902" y="3619707"/>
            <a:ext cx="1723549" cy="369332"/>
          </a:xfrm>
          <a:prstGeom prst="rect">
            <a:avLst/>
          </a:prstGeom>
          <a:noFill/>
        </p:spPr>
        <p:txBody>
          <a:bodyPr wrap="none" rtlCol="0">
            <a:spAutoFit/>
          </a:bodyPr>
          <a:lstStyle/>
          <a:p>
            <a:r>
              <a:rPr lang="de-DE" sz="1800" dirty="0" err="1" smtClean="0">
                <a:solidFill>
                  <a:schemeClr val="tx2"/>
                </a:solidFill>
                <a:latin typeface="Open Sans Light"/>
              </a:rPr>
              <a:t>Product</a:t>
            </a:r>
            <a:r>
              <a:rPr lang="de-DE" sz="1800" dirty="0" smtClean="0">
                <a:solidFill>
                  <a:schemeClr val="tx2"/>
                </a:solidFill>
                <a:latin typeface="Open Sans Light"/>
              </a:rPr>
              <a:t> </a:t>
            </a:r>
            <a:r>
              <a:rPr lang="de-DE" sz="1800" dirty="0" err="1" smtClean="0">
                <a:solidFill>
                  <a:schemeClr val="tx2"/>
                </a:solidFill>
                <a:latin typeface="Open Sans Light"/>
              </a:rPr>
              <a:t>Owner</a:t>
            </a:r>
            <a:endParaRPr lang="de-DE" sz="1800" dirty="0">
              <a:solidFill>
                <a:schemeClr val="tx2"/>
              </a:solidFill>
              <a:latin typeface="Open Sans Light"/>
            </a:endParaRPr>
          </a:p>
        </p:txBody>
      </p:sp>
      <p:sp>
        <p:nvSpPr>
          <p:cNvPr id="20" name="TextBox 19"/>
          <p:cNvSpPr txBox="1"/>
          <p:nvPr/>
        </p:nvSpPr>
        <p:spPr>
          <a:xfrm>
            <a:off x="6948264" y="3619707"/>
            <a:ext cx="1223412" cy="369332"/>
          </a:xfrm>
          <a:prstGeom prst="rect">
            <a:avLst/>
          </a:prstGeom>
          <a:noFill/>
        </p:spPr>
        <p:txBody>
          <a:bodyPr wrap="none" rtlCol="0">
            <a:spAutoFit/>
          </a:bodyPr>
          <a:lstStyle/>
          <a:p>
            <a:r>
              <a:rPr lang="de-DE" sz="1800" dirty="0" smtClean="0">
                <a:solidFill>
                  <a:schemeClr val="tx2"/>
                </a:solidFill>
                <a:latin typeface="Open Sans Light"/>
              </a:rPr>
              <a:t>Anwender</a:t>
            </a:r>
            <a:endParaRPr lang="de-DE" sz="1800" dirty="0">
              <a:solidFill>
                <a:schemeClr val="tx2"/>
              </a:solidFill>
              <a:latin typeface="Open Sans Light"/>
            </a:endParaRPr>
          </a:p>
        </p:txBody>
      </p:sp>
      <p:sp>
        <p:nvSpPr>
          <p:cNvPr id="22" name="Right Arrow 21"/>
          <p:cNvSpPr/>
          <p:nvPr/>
        </p:nvSpPr>
        <p:spPr>
          <a:xfrm>
            <a:off x="2788533" y="2859782"/>
            <a:ext cx="894090" cy="324036"/>
          </a:xfrm>
          <a:prstGeom prst="rightArrow">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ight Arrow 22"/>
          <p:cNvSpPr/>
          <p:nvPr/>
        </p:nvSpPr>
        <p:spPr>
          <a:xfrm>
            <a:off x="5780729" y="2866824"/>
            <a:ext cx="894090" cy="324036"/>
          </a:xfrm>
          <a:prstGeom prst="rightArrow">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Picture 24"/>
          <p:cNvPicPr>
            <a:picLocks noChangeAspect="1"/>
          </p:cNvPicPr>
          <p:nvPr/>
        </p:nvPicPr>
        <p:blipFill>
          <a:blip r:embed="rId6"/>
          <a:stretch>
            <a:fillRect/>
          </a:stretch>
        </p:blipFill>
        <p:spPr>
          <a:xfrm>
            <a:off x="5750523" y="1758309"/>
            <a:ext cx="924296" cy="924296"/>
          </a:xfrm>
          <a:prstGeom prst="rect">
            <a:avLst/>
          </a:prstGeom>
        </p:spPr>
      </p:pic>
      <p:pic>
        <p:nvPicPr>
          <p:cNvPr id="27" name="Picture 26"/>
          <p:cNvPicPr>
            <a:picLocks noChangeAspect="1"/>
          </p:cNvPicPr>
          <p:nvPr/>
        </p:nvPicPr>
        <p:blipFill>
          <a:blip r:embed="rId7"/>
          <a:stretch>
            <a:fillRect/>
          </a:stretch>
        </p:blipFill>
        <p:spPr>
          <a:xfrm>
            <a:off x="2411760" y="1497083"/>
            <a:ext cx="1506715" cy="1506715"/>
          </a:xfrm>
          <a:prstGeom prst="rect">
            <a:avLst/>
          </a:prstGeom>
        </p:spPr>
      </p:pic>
      <p:pic>
        <p:nvPicPr>
          <p:cNvPr id="32" name="Picture 31"/>
          <p:cNvPicPr>
            <a:picLocks noChangeAspect="1"/>
          </p:cNvPicPr>
          <p:nvPr/>
        </p:nvPicPr>
        <p:blipFill>
          <a:blip r:embed="rId8"/>
          <a:stretch>
            <a:fillRect/>
          </a:stretch>
        </p:blipFill>
        <p:spPr>
          <a:xfrm>
            <a:off x="5436096" y="1497083"/>
            <a:ext cx="1523000" cy="1930304"/>
          </a:xfrm>
          <a:prstGeom prst="rect">
            <a:avLst/>
          </a:prstGeom>
          <a:scene3d>
            <a:camera prst="perspectiveContrastingLeftFacing"/>
            <a:lightRig rig="threePt" dir="t"/>
          </a:scene3d>
        </p:spPr>
      </p:pic>
    </p:spTree>
    <p:extLst>
      <p:ext uri="{BB962C8B-B14F-4D97-AF65-F5344CB8AC3E}">
        <p14:creationId xmlns:p14="http://schemas.microsoft.com/office/powerpoint/2010/main" val="37144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1209" y="1491284"/>
            <a:ext cx="7630715" cy="2806922"/>
          </a:xfrm>
        </p:spPr>
        <p:txBody>
          <a:bodyPr/>
          <a:lstStyle/>
          <a:p>
            <a:pPr marL="112713" indent="-112713"/>
            <a:r>
              <a:rPr lang="en-US" dirty="0">
                <a:solidFill>
                  <a:srgbClr val="3F3F3F"/>
                </a:solidFill>
              </a:rPr>
              <a:t>“It has been said that the only sustainable advantage in business is the ability for a company to learn faster and respond more effectively than its competitors (also known as business agility).”</a:t>
            </a:r>
          </a:p>
          <a:p>
            <a:pPr marL="112713" indent="-112713"/>
            <a:endParaRPr lang="en-US" dirty="0">
              <a:solidFill>
                <a:srgbClr val="3F3F3F"/>
              </a:solidFill>
            </a:endParaRPr>
          </a:p>
          <a:p>
            <a:pPr algn="r"/>
            <a:r>
              <a:rPr lang="nb-NO" dirty="0">
                <a:solidFill>
                  <a:srgbClr val="3F3F3F"/>
                </a:solidFill>
              </a:rPr>
              <a:t>– CIO magazine</a:t>
            </a:r>
            <a:endParaRPr lang="en-US" dirty="0">
              <a:solidFill>
                <a:srgbClr val="3F3F3F"/>
              </a:solidFill>
            </a:endParaRPr>
          </a:p>
          <a:p>
            <a:endParaRPr lang="de-DE" dirty="0"/>
          </a:p>
        </p:txBody>
      </p:sp>
      <p:sp>
        <p:nvSpPr>
          <p:cNvPr id="3" name="Title 2"/>
          <p:cNvSpPr>
            <a:spLocks noGrp="1"/>
          </p:cNvSpPr>
          <p:nvPr>
            <p:ph type="title"/>
          </p:nvPr>
        </p:nvSpPr>
        <p:spPr/>
        <p:txBody>
          <a:bodyPr/>
          <a:lstStyle/>
          <a:p>
            <a:endParaRPr lang="de-DE"/>
          </a:p>
        </p:txBody>
      </p:sp>
    </p:spTree>
    <p:extLst>
      <p:ext uri="{BB962C8B-B14F-4D97-AF65-F5344CB8AC3E}">
        <p14:creationId xmlns:p14="http://schemas.microsoft.com/office/powerpoint/2010/main" val="792302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901" r="12201" b="12200"/>
          <a:stretch/>
        </p:blipFill>
        <p:spPr>
          <a:xfrm>
            <a:off x="1331640" y="339502"/>
            <a:ext cx="6021288" cy="4212468"/>
          </a:xfrm>
          <a:prstGeom prst="rect">
            <a:avLst/>
          </a:prstGeom>
        </p:spPr>
      </p:pic>
    </p:spTree>
    <p:extLst>
      <p:ext uri="{BB962C8B-B14F-4D97-AF65-F5344CB8AC3E}">
        <p14:creationId xmlns:p14="http://schemas.microsoft.com/office/powerpoint/2010/main" val="2566725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err="1" smtClean="0"/>
              <a:t>DevOps</a:t>
            </a:r>
            <a:r>
              <a:rPr lang="de-DE" dirty="0" smtClean="0"/>
              <a:t> Herausforderungen</a:t>
            </a:r>
            <a:endParaRPr lang="de-DE" dirty="0"/>
          </a:p>
        </p:txBody>
      </p:sp>
      <p:sp>
        <p:nvSpPr>
          <p:cNvPr id="4" name="Rectangle 3"/>
          <p:cNvSpPr/>
          <p:nvPr/>
        </p:nvSpPr>
        <p:spPr>
          <a:xfrm>
            <a:off x="782276" y="1410176"/>
            <a:ext cx="1080120" cy="1008112"/>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p:cNvSpPr/>
          <p:nvPr/>
        </p:nvSpPr>
        <p:spPr>
          <a:xfrm>
            <a:off x="2366452" y="1410176"/>
            <a:ext cx="1080120" cy="1008112"/>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7"/>
          <p:cNvPicPr>
            <a:picLocks noChangeAspect="1"/>
          </p:cNvPicPr>
          <p:nvPr/>
        </p:nvPicPr>
        <p:blipFill>
          <a:blip r:embed="rId3"/>
          <a:stretch>
            <a:fillRect/>
          </a:stretch>
        </p:blipFill>
        <p:spPr>
          <a:xfrm>
            <a:off x="2350312" y="1347614"/>
            <a:ext cx="1112400" cy="1112400"/>
          </a:xfrm>
          <a:prstGeom prst="rect">
            <a:avLst/>
          </a:prstGeom>
        </p:spPr>
      </p:pic>
      <p:pic>
        <p:nvPicPr>
          <p:cNvPr id="9" name="Picture 8"/>
          <p:cNvPicPr>
            <a:picLocks noChangeAspect="1"/>
          </p:cNvPicPr>
          <p:nvPr/>
        </p:nvPicPr>
        <p:blipFill>
          <a:blip r:embed="rId4"/>
          <a:stretch>
            <a:fillRect/>
          </a:stretch>
        </p:blipFill>
        <p:spPr>
          <a:xfrm>
            <a:off x="762386" y="1358032"/>
            <a:ext cx="1112400" cy="1112400"/>
          </a:xfrm>
          <a:prstGeom prst="rect">
            <a:avLst/>
          </a:prstGeom>
        </p:spPr>
      </p:pic>
      <p:sp>
        <p:nvSpPr>
          <p:cNvPr id="10" name="Rectangle 9"/>
          <p:cNvSpPr/>
          <p:nvPr/>
        </p:nvSpPr>
        <p:spPr>
          <a:xfrm>
            <a:off x="3938238" y="1410176"/>
            <a:ext cx="1080120" cy="1008112"/>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p:cNvSpPr/>
          <p:nvPr/>
        </p:nvSpPr>
        <p:spPr>
          <a:xfrm>
            <a:off x="5510024" y="1410176"/>
            <a:ext cx="1080120" cy="1008112"/>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11"/>
          <p:cNvSpPr/>
          <p:nvPr/>
        </p:nvSpPr>
        <p:spPr>
          <a:xfrm>
            <a:off x="7081810" y="1410176"/>
            <a:ext cx="1080120" cy="1008112"/>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778526" y="3085724"/>
            <a:ext cx="1080120" cy="1008112"/>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3"/>
          <p:cNvPicPr>
            <a:picLocks noChangeAspect="1"/>
          </p:cNvPicPr>
          <p:nvPr/>
        </p:nvPicPr>
        <p:blipFill>
          <a:blip r:embed="rId5"/>
          <a:stretch>
            <a:fillRect/>
          </a:stretch>
        </p:blipFill>
        <p:spPr>
          <a:xfrm>
            <a:off x="3966582" y="1358032"/>
            <a:ext cx="1112400" cy="1112400"/>
          </a:xfrm>
          <a:prstGeom prst="rect">
            <a:avLst/>
          </a:prstGeom>
        </p:spPr>
      </p:pic>
      <p:sp>
        <p:nvSpPr>
          <p:cNvPr id="15" name="TextBox 14"/>
          <p:cNvSpPr txBox="1"/>
          <p:nvPr/>
        </p:nvSpPr>
        <p:spPr>
          <a:xfrm>
            <a:off x="880485" y="2512908"/>
            <a:ext cx="876202" cy="307777"/>
          </a:xfrm>
          <a:prstGeom prst="rect">
            <a:avLst/>
          </a:prstGeom>
          <a:noFill/>
        </p:spPr>
        <p:txBody>
          <a:bodyPr wrap="none" rtlCol="0">
            <a:spAutoFit/>
          </a:bodyPr>
          <a:lstStyle/>
          <a:p>
            <a:pPr algn="ctr"/>
            <a:r>
              <a:rPr lang="de-DE" dirty="0" smtClean="0">
                <a:solidFill>
                  <a:schemeClr val="tx2"/>
                </a:solidFill>
                <a:latin typeface="Open Sans Light"/>
              </a:rPr>
              <a:t>Stabilität</a:t>
            </a:r>
            <a:endParaRPr lang="de-DE" dirty="0">
              <a:solidFill>
                <a:schemeClr val="tx2"/>
              </a:solidFill>
              <a:latin typeface="Open Sans Light"/>
            </a:endParaRPr>
          </a:p>
        </p:txBody>
      </p:sp>
      <p:sp>
        <p:nvSpPr>
          <p:cNvPr id="16" name="TextBox 15"/>
          <p:cNvSpPr txBox="1"/>
          <p:nvPr/>
        </p:nvSpPr>
        <p:spPr>
          <a:xfrm>
            <a:off x="2435199" y="2512907"/>
            <a:ext cx="942630" cy="307777"/>
          </a:xfrm>
          <a:prstGeom prst="rect">
            <a:avLst/>
          </a:prstGeom>
          <a:noFill/>
        </p:spPr>
        <p:txBody>
          <a:bodyPr wrap="none" rtlCol="0">
            <a:spAutoFit/>
          </a:bodyPr>
          <a:lstStyle/>
          <a:p>
            <a:pPr algn="ctr"/>
            <a:r>
              <a:rPr lang="de-DE" dirty="0" smtClean="0">
                <a:solidFill>
                  <a:schemeClr val="tx2"/>
                </a:solidFill>
                <a:latin typeface="Open Sans Light"/>
              </a:rPr>
              <a:t>Transport</a:t>
            </a:r>
            <a:endParaRPr lang="de-DE" dirty="0">
              <a:solidFill>
                <a:schemeClr val="tx2"/>
              </a:solidFill>
              <a:latin typeface="Open Sans Light"/>
            </a:endParaRPr>
          </a:p>
        </p:txBody>
      </p:sp>
      <p:sp>
        <p:nvSpPr>
          <p:cNvPr id="17" name="TextBox 16"/>
          <p:cNvSpPr txBox="1"/>
          <p:nvPr/>
        </p:nvSpPr>
        <p:spPr>
          <a:xfrm>
            <a:off x="3998044" y="2512907"/>
            <a:ext cx="960519" cy="523220"/>
          </a:xfrm>
          <a:prstGeom prst="rect">
            <a:avLst/>
          </a:prstGeom>
          <a:noFill/>
        </p:spPr>
        <p:txBody>
          <a:bodyPr wrap="none" rtlCol="0">
            <a:spAutoFit/>
          </a:bodyPr>
          <a:lstStyle/>
          <a:p>
            <a:pPr algn="ctr"/>
            <a:r>
              <a:rPr lang="de-DE" dirty="0" smtClean="0">
                <a:solidFill>
                  <a:schemeClr val="tx2"/>
                </a:solidFill>
                <a:latin typeface="Open Sans Light"/>
              </a:rPr>
              <a:t>Unfertige </a:t>
            </a:r>
          </a:p>
          <a:p>
            <a:pPr algn="ctr"/>
            <a:r>
              <a:rPr lang="de-DE" dirty="0" smtClean="0">
                <a:solidFill>
                  <a:schemeClr val="tx2"/>
                </a:solidFill>
                <a:latin typeface="Open Sans Light"/>
              </a:rPr>
              <a:t>Features</a:t>
            </a:r>
            <a:endParaRPr lang="de-DE" dirty="0">
              <a:solidFill>
                <a:schemeClr val="tx2"/>
              </a:solidFill>
              <a:latin typeface="Open Sans Light"/>
            </a:endParaRPr>
          </a:p>
        </p:txBody>
      </p:sp>
      <p:sp>
        <p:nvSpPr>
          <p:cNvPr id="18" name="Rectangle 17"/>
          <p:cNvSpPr/>
          <p:nvPr/>
        </p:nvSpPr>
        <p:spPr>
          <a:xfrm>
            <a:off x="2361541" y="3085724"/>
            <a:ext cx="1080120" cy="1008112"/>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18"/>
          <p:cNvSpPr/>
          <p:nvPr/>
        </p:nvSpPr>
        <p:spPr>
          <a:xfrm>
            <a:off x="3944556" y="3085724"/>
            <a:ext cx="1080120" cy="1008112"/>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tangle 19"/>
          <p:cNvSpPr/>
          <p:nvPr/>
        </p:nvSpPr>
        <p:spPr>
          <a:xfrm>
            <a:off x="5527571" y="3085724"/>
            <a:ext cx="1080120" cy="1008112"/>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tangle 20"/>
          <p:cNvSpPr/>
          <p:nvPr/>
        </p:nvSpPr>
        <p:spPr>
          <a:xfrm>
            <a:off x="7110586" y="3085724"/>
            <a:ext cx="1080120" cy="1008112"/>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smtClean="0"/>
              <a:t>…</a:t>
            </a:r>
            <a:endParaRPr lang="de-DE" sz="4400" dirty="0"/>
          </a:p>
        </p:txBody>
      </p:sp>
      <p:pic>
        <p:nvPicPr>
          <p:cNvPr id="22" name="Picture 21"/>
          <p:cNvPicPr>
            <a:picLocks noChangeAspect="1"/>
          </p:cNvPicPr>
          <p:nvPr/>
        </p:nvPicPr>
        <p:blipFill>
          <a:blip r:embed="rId6"/>
          <a:stretch>
            <a:fillRect/>
          </a:stretch>
        </p:blipFill>
        <p:spPr>
          <a:xfrm>
            <a:off x="5488208" y="1353838"/>
            <a:ext cx="1112400" cy="1112400"/>
          </a:xfrm>
          <a:prstGeom prst="rect">
            <a:avLst/>
          </a:prstGeom>
        </p:spPr>
      </p:pic>
      <p:sp>
        <p:nvSpPr>
          <p:cNvPr id="23" name="TextBox 22"/>
          <p:cNvSpPr txBox="1"/>
          <p:nvPr/>
        </p:nvSpPr>
        <p:spPr>
          <a:xfrm>
            <a:off x="5567337" y="2470432"/>
            <a:ext cx="1000594" cy="523220"/>
          </a:xfrm>
          <a:prstGeom prst="rect">
            <a:avLst/>
          </a:prstGeom>
          <a:noFill/>
        </p:spPr>
        <p:txBody>
          <a:bodyPr wrap="none" rtlCol="0">
            <a:spAutoFit/>
          </a:bodyPr>
          <a:lstStyle/>
          <a:p>
            <a:pPr algn="ctr"/>
            <a:r>
              <a:rPr lang="de-DE" dirty="0" smtClean="0">
                <a:solidFill>
                  <a:schemeClr val="tx2"/>
                </a:solidFill>
                <a:latin typeface="Open Sans Light"/>
              </a:rPr>
              <a:t>Benutzer-</a:t>
            </a:r>
          </a:p>
          <a:p>
            <a:pPr algn="ctr"/>
            <a:r>
              <a:rPr lang="de-DE" dirty="0" err="1" smtClean="0">
                <a:solidFill>
                  <a:schemeClr val="tx2"/>
                </a:solidFill>
                <a:latin typeface="Open Sans Light"/>
              </a:rPr>
              <a:t>akzeptanz</a:t>
            </a:r>
            <a:endParaRPr lang="de-DE" dirty="0">
              <a:solidFill>
                <a:schemeClr val="tx2"/>
              </a:solidFill>
              <a:latin typeface="Open Sans Light"/>
            </a:endParaRPr>
          </a:p>
        </p:txBody>
      </p:sp>
      <p:pic>
        <p:nvPicPr>
          <p:cNvPr id="24" name="Picture 23"/>
          <p:cNvPicPr>
            <a:picLocks noChangeAspect="1"/>
          </p:cNvPicPr>
          <p:nvPr/>
        </p:nvPicPr>
        <p:blipFill>
          <a:blip r:embed="rId7"/>
          <a:stretch>
            <a:fillRect/>
          </a:stretch>
        </p:blipFill>
        <p:spPr>
          <a:xfrm>
            <a:off x="7096661" y="1358032"/>
            <a:ext cx="1112400" cy="1112400"/>
          </a:xfrm>
          <a:prstGeom prst="rect">
            <a:avLst/>
          </a:prstGeom>
        </p:spPr>
      </p:pic>
      <p:sp>
        <p:nvSpPr>
          <p:cNvPr id="25" name="TextBox 24"/>
          <p:cNvSpPr txBox="1"/>
          <p:nvPr/>
        </p:nvSpPr>
        <p:spPr>
          <a:xfrm>
            <a:off x="7216151" y="2470432"/>
            <a:ext cx="811441" cy="523220"/>
          </a:xfrm>
          <a:prstGeom prst="rect">
            <a:avLst/>
          </a:prstGeom>
          <a:noFill/>
        </p:spPr>
        <p:txBody>
          <a:bodyPr wrap="none" rtlCol="0">
            <a:spAutoFit/>
          </a:bodyPr>
          <a:lstStyle/>
          <a:p>
            <a:pPr algn="ctr"/>
            <a:r>
              <a:rPr lang="de-DE" dirty="0" smtClean="0">
                <a:solidFill>
                  <a:schemeClr val="tx2"/>
                </a:solidFill>
                <a:latin typeface="Open Sans Light"/>
              </a:rPr>
              <a:t>Team</a:t>
            </a:r>
          </a:p>
          <a:p>
            <a:pPr algn="ctr"/>
            <a:r>
              <a:rPr lang="de-DE" dirty="0" smtClean="0">
                <a:solidFill>
                  <a:schemeClr val="tx2"/>
                </a:solidFill>
                <a:latin typeface="Open Sans Light"/>
              </a:rPr>
              <a:t>Struktur</a:t>
            </a:r>
            <a:endParaRPr lang="de-DE" dirty="0">
              <a:solidFill>
                <a:schemeClr val="tx2"/>
              </a:solidFill>
              <a:latin typeface="Open Sans Light"/>
            </a:endParaRPr>
          </a:p>
        </p:txBody>
      </p:sp>
      <p:pic>
        <p:nvPicPr>
          <p:cNvPr id="26" name="Picture 25"/>
          <p:cNvPicPr>
            <a:picLocks noChangeAspect="1"/>
          </p:cNvPicPr>
          <p:nvPr/>
        </p:nvPicPr>
        <p:blipFill>
          <a:blip r:embed="rId8"/>
          <a:stretch>
            <a:fillRect/>
          </a:stretch>
        </p:blipFill>
        <p:spPr>
          <a:xfrm>
            <a:off x="744925" y="3078665"/>
            <a:ext cx="1112400" cy="1112400"/>
          </a:xfrm>
          <a:prstGeom prst="rect">
            <a:avLst/>
          </a:prstGeom>
        </p:spPr>
      </p:pic>
      <p:sp>
        <p:nvSpPr>
          <p:cNvPr id="27" name="TextBox 26"/>
          <p:cNvSpPr txBox="1"/>
          <p:nvPr/>
        </p:nvSpPr>
        <p:spPr>
          <a:xfrm>
            <a:off x="808671" y="4126349"/>
            <a:ext cx="1019831" cy="307777"/>
          </a:xfrm>
          <a:prstGeom prst="rect">
            <a:avLst/>
          </a:prstGeom>
          <a:noFill/>
        </p:spPr>
        <p:txBody>
          <a:bodyPr wrap="none" rtlCol="0">
            <a:spAutoFit/>
          </a:bodyPr>
          <a:lstStyle/>
          <a:p>
            <a:pPr algn="ctr"/>
            <a:r>
              <a:rPr lang="de-DE" dirty="0" smtClean="0">
                <a:solidFill>
                  <a:schemeClr val="tx2"/>
                </a:solidFill>
                <a:latin typeface="Open Sans Light"/>
              </a:rPr>
              <a:t>Monitoring</a:t>
            </a:r>
            <a:endParaRPr lang="de-DE" dirty="0">
              <a:solidFill>
                <a:schemeClr val="tx2"/>
              </a:solidFill>
              <a:latin typeface="Open Sans Light"/>
            </a:endParaRPr>
          </a:p>
        </p:txBody>
      </p:sp>
      <p:sp>
        <p:nvSpPr>
          <p:cNvPr id="28" name="TextBox 27"/>
          <p:cNvSpPr txBox="1"/>
          <p:nvPr/>
        </p:nvSpPr>
        <p:spPr>
          <a:xfrm>
            <a:off x="2296622" y="4126349"/>
            <a:ext cx="1149674" cy="307777"/>
          </a:xfrm>
          <a:prstGeom prst="rect">
            <a:avLst/>
          </a:prstGeom>
          <a:noFill/>
        </p:spPr>
        <p:txBody>
          <a:bodyPr wrap="none" rtlCol="0">
            <a:spAutoFit/>
          </a:bodyPr>
          <a:lstStyle/>
          <a:p>
            <a:pPr algn="ctr"/>
            <a:r>
              <a:rPr lang="de-DE" dirty="0" smtClean="0">
                <a:solidFill>
                  <a:schemeClr val="tx2"/>
                </a:solidFill>
                <a:latin typeface="Open Sans Light"/>
              </a:rPr>
              <a:t>24/7 Betrieb</a:t>
            </a:r>
            <a:endParaRPr lang="de-DE" dirty="0">
              <a:solidFill>
                <a:schemeClr val="tx2"/>
              </a:solidFill>
              <a:latin typeface="Open Sans Light"/>
            </a:endParaRPr>
          </a:p>
        </p:txBody>
      </p:sp>
      <p:pic>
        <p:nvPicPr>
          <p:cNvPr id="29" name="Picture 28"/>
          <p:cNvPicPr>
            <a:picLocks noChangeAspect="1"/>
          </p:cNvPicPr>
          <p:nvPr/>
        </p:nvPicPr>
        <p:blipFill>
          <a:blip r:embed="rId9"/>
          <a:stretch>
            <a:fillRect/>
          </a:stretch>
        </p:blipFill>
        <p:spPr>
          <a:xfrm>
            <a:off x="2315259" y="3013949"/>
            <a:ext cx="1112400" cy="1112400"/>
          </a:xfrm>
          <a:prstGeom prst="rect">
            <a:avLst/>
          </a:prstGeom>
        </p:spPr>
      </p:pic>
      <p:sp>
        <p:nvSpPr>
          <p:cNvPr id="30" name="TextBox 29"/>
          <p:cNvSpPr txBox="1"/>
          <p:nvPr/>
        </p:nvSpPr>
        <p:spPr>
          <a:xfrm>
            <a:off x="5181835" y="4157573"/>
            <a:ext cx="1725152" cy="523220"/>
          </a:xfrm>
          <a:prstGeom prst="rect">
            <a:avLst/>
          </a:prstGeom>
          <a:noFill/>
        </p:spPr>
        <p:txBody>
          <a:bodyPr wrap="none" rtlCol="0">
            <a:spAutoFit/>
          </a:bodyPr>
          <a:lstStyle/>
          <a:p>
            <a:pPr algn="ctr"/>
            <a:r>
              <a:rPr lang="de-DE" dirty="0" smtClean="0">
                <a:solidFill>
                  <a:schemeClr val="tx2"/>
                </a:solidFill>
                <a:latin typeface="Open Sans Light"/>
              </a:rPr>
              <a:t>Individuelle</a:t>
            </a:r>
          </a:p>
          <a:p>
            <a:pPr algn="ctr"/>
            <a:r>
              <a:rPr lang="de-DE" dirty="0" smtClean="0">
                <a:solidFill>
                  <a:schemeClr val="tx2"/>
                </a:solidFill>
                <a:latin typeface="Open Sans Light"/>
              </a:rPr>
              <a:t>Herausforderungen</a:t>
            </a:r>
            <a:endParaRPr lang="de-DE" dirty="0">
              <a:solidFill>
                <a:schemeClr val="tx2"/>
              </a:solidFill>
              <a:latin typeface="Open Sans Light"/>
            </a:endParaRPr>
          </a:p>
        </p:txBody>
      </p:sp>
      <p:pic>
        <p:nvPicPr>
          <p:cNvPr id="31" name="Picture 30"/>
          <p:cNvPicPr>
            <a:picLocks noChangeAspect="1"/>
          </p:cNvPicPr>
          <p:nvPr/>
        </p:nvPicPr>
        <p:blipFill>
          <a:blip r:embed="rId10"/>
          <a:stretch>
            <a:fillRect/>
          </a:stretch>
        </p:blipFill>
        <p:spPr>
          <a:xfrm>
            <a:off x="5527571" y="3045173"/>
            <a:ext cx="1112400" cy="1112400"/>
          </a:xfrm>
          <a:prstGeom prst="rect">
            <a:avLst/>
          </a:prstGeom>
        </p:spPr>
      </p:pic>
      <p:pic>
        <p:nvPicPr>
          <p:cNvPr id="2" name="Picture 1"/>
          <p:cNvPicPr>
            <a:picLocks noChangeAspect="1"/>
          </p:cNvPicPr>
          <p:nvPr/>
        </p:nvPicPr>
        <p:blipFill>
          <a:blip r:embed="rId11"/>
          <a:stretch>
            <a:fillRect/>
          </a:stretch>
        </p:blipFill>
        <p:spPr>
          <a:xfrm>
            <a:off x="3927815" y="3011320"/>
            <a:ext cx="1112400" cy="1112400"/>
          </a:xfrm>
          <a:prstGeom prst="rect">
            <a:avLst/>
          </a:prstGeom>
        </p:spPr>
      </p:pic>
      <p:sp>
        <p:nvSpPr>
          <p:cNvPr id="32" name="TextBox 31"/>
          <p:cNvSpPr txBox="1"/>
          <p:nvPr/>
        </p:nvSpPr>
        <p:spPr>
          <a:xfrm>
            <a:off x="3880907" y="4123720"/>
            <a:ext cx="1180131" cy="307777"/>
          </a:xfrm>
          <a:prstGeom prst="rect">
            <a:avLst/>
          </a:prstGeom>
          <a:noFill/>
        </p:spPr>
        <p:txBody>
          <a:bodyPr wrap="none" rtlCol="0">
            <a:spAutoFit/>
          </a:bodyPr>
          <a:lstStyle/>
          <a:p>
            <a:pPr algn="ctr"/>
            <a:r>
              <a:rPr lang="de-DE" dirty="0" smtClean="0">
                <a:solidFill>
                  <a:schemeClr val="tx2"/>
                </a:solidFill>
                <a:latin typeface="Open Sans Light"/>
              </a:rPr>
              <a:t>Datenschutz</a:t>
            </a:r>
            <a:endParaRPr lang="de-DE" dirty="0">
              <a:solidFill>
                <a:schemeClr val="tx2"/>
              </a:solidFill>
              <a:latin typeface="Open Sans Light"/>
            </a:endParaRPr>
          </a:p>
        </p:txBody>
      </p:sp>
    </p:spTree>
    <p:extLst>
      <p:ext uri="{BB962C8B-B14F-4D97-AF65-F5344CB8AC3E}">
        <p14:creationId xmlns:p14="http://schemas.microsoft.com/office/powerpoint/2010/main" val="2678051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de-DE" dirty="0" smtClean="0"/>
              <a:t>Wie stellen wir die Stabilität unserer Anwendung sicher?</a:t>
            </a:r>
            <a:endParaRPr lang="de-DE" dirty="0"/>
          </a:p>
        </p:txBody>
      </p:sp>
      <p:sp>
        <p:nvSpPr>
          <p:cNvPr id="6" name="Text Placeholder 5"/>
          <p:cNvSpPr>
            <a:spLocks noGrp="1"/>
          </p:cNvSpPr>
          <p:nvPr>
            <p:ph type="body" sz="quarter" idx="12"/>
          </p:nvPr>
        </p:nvSpPr>
        <p:spPr>
          <a:xfrm>
            <a:off x="4714762" y="1478657"/>
            <a:ext cx="3925689" cy="2700000"/>
          </a:xfrm>
        </p:spPr>
        <p:txBody>
          <a:bodyPr/>
          <a:lstStyle/>
          <a:p>
            <a:r>
              <a:rPr lang="de-DE" dirty="0" smtClean="0"/>
              <a:t>Wie bekommen wir Code vom Entwickler zum Anwender?</a:t>
            </a:r>
            <a:endParaRPr lang="de-DE" dirty="0"/>
          </a:p>
        </p:txBody>
      </p:sp>
      <p:sp>
        <p:nvSpPr>
          <p:cNvPr id="4" name="Title 3"/>
          <p:cNvSpPr>
            <a:spLocks noGrp="1"/>
          </p:cNvSpPr>
          <p:nvPr>
            <p:ph type="title"/>
          </p:nvPr>
        </p:nvSpPr>
        <p:spPr/>
        <p:txBody>
          <a:bodyPr/>
          <a:lstStyle/>
          <a:p>
            <a:r>
              <a:rPr lang="de-DE" dirty="0" smtClean="0"/>
              <a:t>Die Hauptthemen</a:t>
            </a:r>
            <a:endParaRPr lang="de-DE" dirty="0"/>
          </a:p>
        </p:txBody>
      </p:sp>
      <p:grpSp>
        <p:nvGrpSpPr>
          <p:cNvPr id="3" name="Group 2"/>
          <p:cNvGrpSpPr/>
          <p:nvPr/>
        </p:nvGrpSpPr>
        <p:grpSpPr>
          <a:xfrm>
            <a:off x="5832190" y="2292633"/>
            <a:ext cx="1690832" cy="1690832"/>
            <a:chOff x="4177312" y="2355726"/>
            <a:chExt cx="1690832" cy="1690832"/>
          </a:xfrm>
        </p:grpSpPr>
        <p:sp>
          <p:nvSpPr>
            <p:cNvPr id="10" name="Rectangle 9"/>
            <p:cNvSpPr/>
            <p:nvPr/>
          </p:nvSpPr>
          <p:spPr>
            <a:xfrm>
              <a:off x="4201845" y="2450819"/>
              <a:ext cx="1641767" cy="1532316"/>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10"/>
            <p:cNvPicPr>
              <a:picLocks noChangeAspect="1"/>
            </p:cNvPicPr>
            <p:nvPr/>
          </p:nvPicPr>
          <p:blipFill>
            <a:blip r:embed="rId3"/>
            <a:stretch>
              <a:fillRect/>
            </a:stretch>
          </p:blipFill>
          <p:spPr>
            <a:xfrm>
              <a:off x="4177312" y="2355726"/>
              <a:ext cx="1690832" cy="1690832"/>
            </a:xfrm>
            <a:prstGeom prst="rect">
              <a:avLst/>
            </a:prstGeom>
          </p:spPr>
        </p:pic>
      </p:grpSp>
      <p:grpSp>
        <p:nvGrpSpPr>
          <p:cNvPr id="13" name="Group 12"/>
          <p:cNvGrpSpPr/>
          <p:nvPr/>
        </p:nvGrpSpPr>
        <p:grpSpPr>
          <a:xfrm>
            <a:off x="1746631" y="2308468"/>
            <a:ext cx="1690832" cy="1690832"/>
            <a:chOff x="1763688" y="2371561"/>
            <a:chExt cx="1690832" cy="1690832"/>
          </a:xfrm>
        </p:grpSpPr>
        <p:sp>
          <p:nvSpPr>
            <p:cNvPr id="9" name="Rectangle 8"/>
            <p:cNvSpPr/>
            <p:nvPr/>
          </p:nvSpPr>
          <p:spPr>
            <a:xfrm>
              <a:off x="1793921" y="2450819"/>
              <a:ext cx="1641767" cy="1532316"/>
            </a:xfrm>
            <a:prstGeom prst="rect">
              <a:avLst/>
            </a:prstGeom>
            <a:solidFill>
              <a:srgbClr val="6A1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p:cNvPicPr>
              <a:picLocks noChangeAspect="1"/>
            </p:cNvPicPr>
            <p:nvPr/>
          </p:nvPicPr>
          <p:blipFill>
            <a:blip r:embed="rId4"/>
            <a:stretch>
              <a:fillRect/>
            </a:stretch>
          </p:blipFill>
          <p:spPr>
            <a:xfrm>
              <a:off x="1763688" y="2371561"/>
              <a:ext cx="1690832" cy="1690832"/>
            </a:xfrm>
            <a:prstGeom prst="rect">
              <a:avLst/>
            </a:prstGeom>
          </p:spPr>
        </p:pic>
      </p:grpSp>
    </p:spTree>
    <p:extLst>
      <p:ext uri="{BB962C8B-B14F-4D97-AF65-F5344CB8AC3E}">
        <p14:creationId xmlns:p14="http://schemas.microsoft.com/office/powerpoint/2010/main" val="110921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smtClean="0"/>
              <a:t>Demo</a:t>
            </a:r>
            <a:endParaRPr lang="de-DE" dirty="0"/>
          </a:p>
        </p:txBody>
      </p:sp>
      <p:sp>
        <p:nvSpPr>
          <p:cNvPr id="6" name="Text Placeholder 5"/>
          <p:cNvSpPr>
            <a:spLocks noGrp="1"/>
          </p:cNvSpPr>
          <p:nvPr>
            <p:ph type="body" sz="quarter" idx="14"/>
          </p:nvPr>
        </p:nvSpPr>
        <p:spPr>
          <a:xfrm>
            <a:off x="756047" y="1527343"/>
            <a:ext cx="5486829" cy="1477328"/>
          </a:xfrm>
        </p:spPr>
        <p:txBody>
          <a:bodyPr/>
          <a:lstStyle/>
          <a:p>
            <a:r>
              <a:rPr lang="de-DE" dirty="0"/>
              <a:t>Automatisiertes </a:t>
            </a:r>
            <a:r>
              <a:rPr lang="de-DE" dirty="0" err="1"/>
              <a:t>Deployment</a:t>
            </a:r>
            <a:endParaRPr lang="de-DE" dirty="0"/>
          </a:p>
          <a:p>
            <a:r>
              <a:rPr lang="de-DE" dirty="0" smtClean="0"/>
              <a:t>Test in </a:t>
            </a:r>
            <a:r>
              <a:rPr lang="de-DE" dirty="0" err="1" smtClean="0"/>
              <a:t>Production</a:t>
            </a:r>
            <a:endParaRPr lang="de-DE" dirty="0" smtClean="0"/>
          </a:p>
          <a:p>
            <a:r>
              <a:rPr lang="de-DE" dirty="0" smtClean="0"/>
              <a:t>Applikations</a:t>
            </a:r>
            <a:r>
              <a:rPr lang="de-DE" dirty="0"/>
              <a:t>-</a:t>
            </a:r>
            <a:r>
              <a:rPr lang="de-DE" dirty="0" smtClean="0"/>
              <a:t>Telemetrie</a:t>
            </a:r>
          </a:p>
          <a:p>
            <a:r>
              <a:rPr lang="de-DE" dirty="0" smtClean="0"/>
              <a:t>Live Update</a:t>
            </a:r>
          </a:p>
        </p:txBody>
      </p:sp>
    </p:spTree>
    <p:extLst>
      <p:ext uri="{BB962C8B-B14F-4D97-AF65-F5344CB8AC3E}">
        <p14:creationId xmlns:p14="http://schemas.microsoft.com/office/powerpoint/2010/main" val="2096704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8079" y="855101"/>
            <a:ext cx="8134362" cy="3444841"/>
            <a:chOff x="398078" y="855101"/>
            <a:chExt cx="8185141" cy="4108746"/>
          </a:xfrm>
        </p:grpSpPr>
        <p:sp>
          <p:nvSpPr>
            <p:cNvPr id="3" name="Arc 2"/>
            <p:cNvSpPr/>
            <p:nvPr/>
          </p:nvSpPr>
          <p:spPr>
            <a:xfrm flipH="1">
              <a:off x="1674570" y="2412776"/>
              <a:ext cx="952506" cy="876621"/>
            </a:xfrm>
            <a:prstGeom prst="arc">
              <a:avLst>
                <a:gd name="adj1" fmla="val 6617965"/>
                <a:gd name="adj2" fmla="val 5673465"/>
              </a:avLst>
            </a:prstGeom>
            <a:ln w="31750" cap="sq">
              <a:solidFill>
                <a:srgbClr val="FF8C00"/>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685711"/>
              <a:endParaRPr lang="en-US" sz="1350" dirty="0">
                <a:solidFill>
                  <a:srgbClr val="000000"/>
                </a:solidFill>
              </a:endParaRPr>
            </a:p>
          </p:txBody>
        </p:sp>
        <p:sp>
          <p:nvSpPr>
            <p:cNvPr id="4" name="TextBox 3"/>
            <p:cNvSpPr txBox="1"/>
            <p:nvPr/>
          </p:nvSpPr>
          <p:spPr>
            <a:xfrm>
              <a:off x="398078" y="3024250"/>
              <a:ext cx="1037010" cy="297345"/>
            </a:xfrm>
            <a:prstGeom prst="rect">
              <a:avLst/>
            </a:prstGeom>
            <a:solidFill>
              <a:srgbClr val="68217A"/>
            </a:solidFill>
          </p:spPr>
          <p:txBody>
            <a:bodyPr wrap="square" lIns="0" tIns="0" rIns="0" bIns="0" rtlCol="0">
              <a:spAutoFit/>
            </a:bodyPr>
            <a:lstStyle/>
            <a:p>
              <a:pPr algn="ctr">
                <a:lnSpc>
                  <a:spcPct val="90000"/>
                </a:lnSpc>
              </a:pPr>
              <a:r>
                <a:rPr lang="en-US" sz="1800" spc="-52" dirty="0" smtClean="0">
                  <a:solidFill>
                    <a:schemeClr val="bg1"/>
                  </a:solidFill>
                  <a:latin typeface="Segoe UI" pitchFamily="34" charset="0"/>
                  <a:ea typeface="Segoe UI" pitchFamily="34" charset="0"/>
                  <a:cs typeface="Segoe UI" pitchFamily="34" charset="0"/>
                </a:rPr>
                <a:t>VSO</a:t>
              </a:r>
              <a:endParaRPr lang="en-US" sz="1800" spc="-52" dirty="0">
                <a:solidFill>
                  <a:schemeClr val="bg1"/>
                </a:solidFill>
                <a:latin typeface="Segoe UI" pitchFamily="34" charset="0"/>
                <a:ea typeface="Segoe UI" pitchFamily="34" charset="0"/>
                <a:cs typeface="Segoe UI" pitchFamily="34" charset="0"/>
              </a:endParaRPr>
            </a:p>
          </p:txBody>
        </p:sp>
        <p:sp>
          <p:nvSpPr>
            <p:cNvPr id="5" name="Rectangle 4"/>
            <p:cNvSpPr/>
            <p:nvPr/>
          </p:nvSpPr>
          <p:spPr bwMode="auto">
            <a:xfrm>
              <a:off x="398078" y="2367433"/>
              <a:ext cx="1037010" cy="656819"/>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43" tIns="68543" rIns="68543" bIns="68543" numCol="1" spcCol="0" rtlCol="0" fromWordArt="0" anchor="t" anchorCtr="0" forceAA="0" compatLnSpc="1">
              <a:prstTxWarp prst="textNoShape">
                <a:avLst/>
              </a:prstTxWarp>
              <a:noAutofit/>
            </a:bodyPr>
            <a:lstStyle/>
            <a:p>
              <a:pPr algn="ctr" defTabSz="685241" fontAlgn="base">
                <a:lnSpc>
                  <a:spcPct val="90000"/>
                </a:lnSpc>
                <a:spcBef>
                  <a:spcPct val="0"/>
                </a:spcBef>
                <a:spcAft>
                  <a:spcPct val="0"/>
                </a:spcAft>
              </a:pPr>
              <a:endParaRPr lang="en-US" sz="1649"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r="78749"/>
            <a:stretch/>
          </p:blipFill>
          <p:spPr>
            <a:xfrm>
              <a:off x="637561" y="2443637"/>
              <a:ext cx="632660" cy="497949"/>
            </a:xfrm>
            <a:prstGeom prst="rect">
              <a:avLst/>
            </a:prstGeom>
          </p:spPr>
        </p:pic>
        <p:sp>
          <p:nvSpPr>
            <p:cNvPr id="8" name="TextBox 7"/>
            <p:cNvSpPr txBox="1"/>
            <p:nvPr/>
          </p:nvSpPr>
          <p:spPr>
            <a:xfrm>
              <a:off x="1642573" y="2692602"/>
              <a:ext cx="1016499" cy="346249"/>
            </a:xfrm>
            <a:prstGeom prst="rect">
              <a:avLst/>
            </a:prstGeom>
            <a:noFill/>
          </p:spPr>
          <p:txBody>
            <a:bodyPr wrap="square" lIns="0" tIns="0" rIns="0" bIns="0" rtlCol="0" anchor="ctr">
              <a:spAutoFit/>
            </a:bodyPr>
            <a:lstStyle/>
            <a:p>
              <a:pPr algn="ctr" defTabSz="685739">
                <a:lnSpc>
                  <a:spcPct val="85000"/>
                </a:lnSpc>
                <a:defRPr/>
              </a:pPr>
              <a:r>
                <a:rPr lang="de-DE" sz="2647" kern="0" dirty="0">
                  <a:gradFill>
                    <a:gsLst>
                      <a:gs pos="0">
                        <a:srgbClr val="000000">
                          <a:lumMod val="65000"/>
                          <a:lumOff val="35000"/>
                        </a:srgbClr>
                      </a:gs>
                      <a:gs pos="100000">
                        <a:srgbClr val="000000">
                          <a:lumMod val="65000"/>
                          <a:lumOff val="35000"/>
                        </a:srgbClr>
                      </a:gs>
                    </a:gsLst>
                    <a:lin ang="5400000" scaled="0"/>
                  </a:gradFill>
                </a:rPr>
                <a:t>CI</a:t>
              </a:r>
              <a:endParaRPr lang="en-US" sz="2647" kern="0" dirty="0">
                <a:gradFill>
                  <a:gsLst>
                    <a:gs pos="0">
                      <a:srgbClr val="000000">
                        <a:lumMod val="65000"/>
                        <a:lumOff val="35000"/>
                      </a:srgbClr>
                    </a:gs>
                    <a:gs pos="100000">
                      <a:srgbClr val="000000">
                        <a:lumMod val="65000"/>
                        <a:lumOff val="35000"/>
                      </a:srgbClr>
                    </a:gs>
                  </a:gsLst>
                  <a:lin ang="5400000" scaled="0"/>
                </a:gradFill>
              </a:endParaRPr>
            </a:p>
          </p:txBody>
        </p:sp>
        <p:sp>
          <p:nvSpPr>
            <p:cNvPr id="9" name="TextBox 8"/>
            <p:cNvSpPr txBox="1"/>
            <p:nvPr/>
          </p:nvSpPr>
          <p:spPr>
            <a:xfrm>
              <a:off x="3535863" y="2865724"/>
              <a:ext cx="1037010" cy="594690"/>
            </a:xfrm>
            <a:prstGeom prst="rect">
              <a:avLst/>
            </a:prstGeom>
            <a:solidFill>
              <a:srgbClr val="68217A"/>
            </a:solidFill>
          </p:spPr>
          <p:txBody>
            <a:bodyPr wrap="square" lIns="0" tIns="0" rIns="0" bIns="0" rtlCol="0">
              <a:spAutoFit/>
            </a:bodyPr>
            <a:lstStyle/>
            <a:p>
              <a:pPr algn="ctr">
                <a:lnSpc>
                  <a:spcPct val="90000"/>
                </a:lnSpc>
              </a:pPr>
              <a:r>
                <a:rPr lang="en-US" sz="1800" spc="-52" dirty="0">
                  <a:solidFill>
                    <a:schemeClr val="bg1"/>
                  </a:solidFill>
                  <a:latin typeface="Segoe UI" pitchFamily="34" charset="0"/>
                  <a:ea typeface="Segoe UI" pitchFamily="34" charset="0"/>
                  <a:cs typeface="Segoe UI" pitchFamily="34" charset="0"/>
                </a:rPr>
                <a:t>RM </a:t>
              </a:r>
              <a:r>
                <a:rPr lang="en-US" sz="1800" spc="-52" dirty="0" smtClean="0">
                  <a:solidFill>
                    <a:schemeClr val="bg1"/>
                  </a:solidFill>
                  <a:latin typeface="Segoe UI" pitchFamily="34" charset="0"/>
                  <a:ea typeface="Segoe UI" pitchFamily="34" charset="0"/>
                  <a:cs typeface="Segoe UI" pitchFamily="34" charset="0"/>
                </a:rPr>
                <a:t>Service</a:t>
              </a:r>
              <a:endParaRPr lang="en-US" sz="1800" spc="-52" dirty="0">
                <a:solidFill>
                  <a:schemeClr val="bg1"/>
                </a:solidFill>
                <a:latin typeface="Segoe UI" pitchFamily="34" charset="0"/>
                <a:ea typeface="Segoe UI" pitchFamily="34" charset="0"/>
                <a:cs typeface="Segoe UI" pitchFamily="34" charset="0"/>
              </a:endParaRPr>
            </a:p>
          </p:txBody>
        </p:sp>
        <p:sp>
          <p:nvSpPr>
            <p:cNvPr id="10" name="Rectangle 9"/>
            <p:cNvSpPr/>
            <p:nvPr/>
          </p:nvSpPr>
          <p:spPr bwMode="auto">
            <a:xfrm>
              <a:off x="3535863" y="2208907"/>
              <a:ext cx="1037010" cy="656819"/>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43" tIns="68543" rIns="68543" bIns="68543" numCol="1" spcCol="0" rtlCol="0" fromWordArt="0" anchor="t" anchorCtr="0" forceAA="0" compatLnSpc="1">
              <a:prstTxWarp prst="textNoShape">
                <a:avLst/>
              </a:prstTxWarp>
              <a:noAutofit/>
            </a:bodyPr>
            <a:lstStyle/>
            <a:p>
              <a:pPr algn="ctr" defTabSz="685241" fontAlgn="base">
                <a:lnSpc>
                  <a:spcPct val="90000"/>
                </a:lnSpc>
                <a:spcBef>
                  <a:spcPct val="0"/>
                </a:spcBef>
                <a:spcAft>
                  <a:spcPct val="0"/>
                </a:spcAft>
              </a:pPr>
              <a:endParaRPr lang="en-US" sz="1649"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r="78749"/>
            <a:stretch/>
          </p:blipFill>
          <p:spPr>
            <a:xfrm>
              <a:off x="3802239" y="2259102"/>
              <a:ext cx="632660" cy="497949"/>
            </a:xfrm>
            <a:prstGeom prst="rect">
              <a:avLst/>
            </a:prstGeom>
          </p:spPr>
        </p:pic>
        <p:grpSp>
          <p:nvGrpSpPr>
            <p:cNvPr id="12" name="Group 11"/>
            <p:cNvGrpSpPr/>
            <p:nvPr/>
          </p:nvGrpSpPr>
          <p:grpSpPr>
            <a:xfrm>
              <a:off x="5126054" y="3937088"/>
              <a:ext cx="1028507" cy="1026759"/>
              <a:chOff x="4097383" y="2986274"/>
              <a:chExt cx="1372089" cy="1369757"/>
            </a:xfrm>
          </p:grpSpPr>
          <p:sp>
            <p:nvSpPr>
              <p:cNvPr id="13" name="Tile"/>
              <p:cNvSpPr/>
              <p:nvPr>
                <p:custDataLst>
                  <p:custData r:id="rId3"/>
                </p:custDataLst>
              </p:nvPr>
            </p:nvSpPr>
            <p:spPr>
              <a:xfrm>
                <a:off x="4097872" y="2986274"/>
                <a:ext cx="1371600" cy="1369757"/>
              </a:xfrm>
              <a:prstGeom prst="rect">
                <a:avLst/>
              </a:prstGeom>
              <a:solidFill>
                <a:srgbClr val="5F5F5F"/>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algn="ctr"/>
                <a:endParaRPr lang="en-US" sz="1499" dirty="0">
                  <a:solidFill>
                    <a:schemeClr val="tx1"/>
                  </a:solidFill>
                </a:endParaRPr>
              </a:p>
            </p:txBody>
          </p:sp>
          <p:sp>
            <p:nvSpPr>
              <p:cNvPr id="14" name="TextBox 13"/>
              <p:cNvSpPr txBox="1"/>
              <p:nvPr/>
            </p:nvSpPr>
            <p:spPr>
              <a:xfrm>
                <a:off x="4097383" y="3900674"/>
                <a:ext cx="1371599" cy="443268"/>
              </a:xfrm>
              <a:prstGeom prst="rect">
                <a:avLst/>
              </a:prstGeom>
              <a:noFill/>
            </p:spPr>
            <p:txBody>
              <a:bodyPr wrap="square" lIns="0" tIns="0" rIns="0" bIns="0" rtlCol="0">
                <a:spAutoFit/>
              </a:bodyPr>
              <a:lstStyle/>
              <a:p>
                <a:pPr algn="ctr">
                  <a:lnSpc>
                    <a:spcPct val="90000"/>
                  </a:lnSpc>
                </a:pPr>
                <a:r>
                  <a:rPr lang="en-US" sz="2399" spc="-52" dirty="0">
                    <a:solidFill>
                      <a:schemeClr val="bg1">
                        <a:lumMod val="85000"/>
                      </a:schemeClr>
                    </a:solidFill>
                    <a:latin typeface="Segoe UI" pitchFamily="34" charset="0"/>
                    <a:ea typeface="Segoe UI" pitchFamily="34" charset="0"/>
                    <a:cs typeface="Segoe UI" pitchFamily="34" charset="0"/>
                  </a:rPr>
                  <a:t>DEV</a:t>
                </a:r>
              </a:p>
            </p:txBody>
          </p:sp>
          <p:grpSp>
            <p:nvGrpSpPr>
              <p:cNvPr id="15" name="Group 14"/>
              <p:cNvGrpSpPr/>
              <p:nvPr/>
            </p:nvGrpSpPr>
            <p:grpSpPr>
              <a:xfrm>
                <a:off x="4388286" y="3291074"/>
                <a:ext cx="790775" cy="492444"/>
                <a:chOff x="8381991" y="4918138"/>
                <a:chExt cx="653401" cy="352834"/>
              </a:xfrm>
            </p:grpSpPr>
            <p:sp>
              <p:nvSpPr>
                <p:cNvPr id="16"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bg1">
                    <a:lumMod val="75000"/>
                  </a:schemeClr>
                </a:solidFill>
                <a:ln>
                  <a:noFill/>
                </a:ln>
                <a:extLst/>
              </p:spPr>
              <p:txBody>
                <a:bodyPr vert="horz" wrap="square" lIns="68543" tIns="34271" rIns="68543" bIns="34271" numCol="1" anchor="t" anchorCtr="0" compatLnSpc="1">
                  <a:prstTxWarp prst="textNoShape">
                    <a:avLst/>
                  </a:prstTxWarp>
                </a:bodyPr>
                <a:lstStyle/>
                <a:p>
                  <a:pPr defTabSz="685467">
                    <a:defRPr/>
                  </a:pPr>
                  <a:endParaRPr lang="en-US" sz="1349" kern="0">
                    <a:solidFill>
                      <a:sysClr val="windowText" lastClr="000000"/>
                    </a:solidFill>
                  </a:endParaRPr>
                </a:p>
              </p:txBody>
            </p:sp>
            <p:sp>
              <p:nvSpPr>
                <p:cNvPr id="17"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bg1">
                    <a:lumMod val="75000"/>
                  </a:schemeClr>
                </a:solidFill>
                <a:ln>
                  <a:noFill/>
                </a:ln>
                <a:extLst/>
              </p:spPr>
              <p:txBody>
                <a:bodyPr vert="horz" wrap="square" lIns="68543" tIns="34271" rIns="68543" bIns="34271" numCol="1" anchor="t" anchorCtr="0" compatLnSpc="1">
                  <a:prstTxWarp prst="textNoShape">
                    <a:avLst/>
                  </a:prstTxWarp>
                </a:bodyPr>
                <a:lstStyle/>
                <a:p>
                  <a:pPr defTabSz="685467">
                    <a:defRPr/>
                  </a:pPr>
                  <a:endParaRPr lang="en-US" sz="1349" kern="0">
                    <a:solidFill>
                      <a:sysClr val="windowText" lastClr="000000"/>
                    </a:solidFill>
                  </a:endParaRPr>
                </a:p>
              </p:txBody>
            </p:sp>
            <p:sp>
              <p:nvSpPr>
                <p:cNvPr id="18"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bg1">
                    <a:lumMod val="75000"/>
                  </a:schemeClr>
                </a:solidFill>
                <a:ln>
                  <a:noFill/>
                </a:ln>
                <a:extLst/>
              </p:spPr>
              <p:txBody>
                <a:bodyPr vert="horz" wrap="square" lIns="68543" tIns="34271" rIns="68543" bIns="34271" numCol="1" anchor="t" anchorCtr="0" compatLnSpc="1">
                  <a:prstTxWarp prst="textNoShape">
                    <a:avLst/>
                  </a:prstTxWarp>
                </a:bodyPr>
                <a:lstStyle/>
                <a:p>
                  <a:pPr defTabSz="685467">
                    <a:defRPr/>
                  </a:pPr>
                  <a:endParaRPr lang="en-US" sz="1349" kern="0">
                    <a:solidFill>
                      <a:sysClr val="windowText" lastClr="000000"/>
                    </a:solidFill>
                  </a:endParaRPr>
                </a:p>
              </p:txBody>
            </p:sp>
          </p:grpSp>
        </p:grpSp>
        <p:grpSp>
          <p:nvGrpSpPr>
            <p:cNvPr id="19" name="Group 18"/>
            <p:cNvGrpSpPr/>
            <p:nvPr/>
          </p:nvGrpSpPr>
          <p:grpSpPr>
            <a:xfrm>
              <a:off x="5147930" y="2205961"/>
              <a:ext cx="1028140" cy="1027046"/>
              <a:chOff x="7161212" y="2990152"/>
              <a:chExt cx="1371600" cy="1370140"/>
            </a:xfrm>
          </p:grpSpPr>
          <p:sp>
            <p:nvSpPr>
              <p:cNvPr id="20" name="Tile"/>
              <p:cNvSpPr/>
              <p:nvPr>
                <p:custDataLst>
                  <p:custData r:id="rId2"/>
                </p:custDataLst>
              </p:nvPr>
            </p:nvSpPr>
            <p:spPr>
              <a:xfrm>
                <a:off x="7161212" y="2990152"/>
                <a:ext cx="1371600" cy="1370140"/>
              </a:xfrm>
              <a:prstGeom prst="rect">
                <a:avLst/>
              </a:prstGeom>
              <a:solidFill>
                <a:srgbClr val="5F5F5F"/>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algn="ctr"/>
                <a:endParaRPr lang="en-US" sz="1499" dirty="0">
                  <a:solidFill>
                    <a:schemeClr val="tx1"/>
                  </a:solidFill>
                </a:endParaRPr>
              </a:p>
            </p:txBody>
          </p:sp>
          <p:sp>
            <p:nvSpPr>
              <p:cNvPr id="21" name="TextBox 20"/>
              <p:cNvSpPr txBox="1"/>
              <p:nvPr/>
            </p:nvSpPr>
            <p:spPr>
              <a:xfrm>
                <a:off x="7161213" y="3903093"/>
                <a:ext cx="1371599" cy="443268"/>
              </a:xfrm>
              <a:prstGeom prst="rect">
                <a:avLst/>
              </a:prstGeom>
              <a:noFill/>
            </p:spPr>
            <p:txBody>
              <a:bodyPr wrap="square" lIns="0" tIns="0" rIns="0" bIns="0" rtlCol="0">
                <a:spAutoFit/>
              </a:bodyPr>
              <a:lstStyle/>
              <a:p>
                <a:pPr algn="ctr">
                  <a:lnSpc>
                    <a:spcPct val="90000"/>
                  </a:lnSpc>
                </a:pPr>
                <a:r>
                  <a:rPr lang="en-US" sz="2399" spc="-52" dirty="0">
                    <a:solidFill>
                      <a:schemeClr val="bg1">
                        <a:lumMod val="85000"/>
                      </a:schemeClr>
                    </a:solidFill>
                    <a:latin typeface="Segoe UI" pitchFamily="34" charset="0"/>
                    <a:ea typeface="Segoe UI" pitchFamily="34" charset="0"/>
                    <a:cs typeface="Segoe UI" pitchFamily="34" charset="0"/>
                  </a:rPr>
                  <a:t>QA</a:t>
                </a:r>
              </a:p>
            </p:txBody>
          </p:sp>
          <p:grpSp>
            <p:nvGrpSpPr>
              <p:cNvPr id="22" name="Group 21"/>
              <p:cNvGrpSpPr/>
              <p:nvPr/>
            </p:nvGrpSpPr>
            <p:grpSpPr>
              <a:xfrm>
                <a:off x="7482054" y="3295335"/>
                <a:ext cx="790775" cy="492444"/>
                <a:chOff x="8381991" y="4918138"/>
                <a:chExt cx="653401" cy="352834"/>
              </a:xfrm>
            </p:grpSpPr>
            <p:sp>
              <p:nvSpPr>
                <p:cNvPr id="23"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bg1">
                    <a:lumMod val="75000"/>
                  </a:schemeClr>
                </a:solidFill>
                <a:ln>
                  <a:noFill/>
                </a:ln>
                <a:extLst/>
              </p:spPr>
              <p:txBody>
                <a:bodyPr vert="horz" wrap="square" lIns="68543" tIns="34271" rIns="68543" bIns="34271" numCol="1" anchor="t" anchorCtr="0" compatLnSpc="1">
                  <a:prstTxWarp prst="textNoShape">
                    <a:avLst/>
                  </a:prstTxWarp>
                </a:bodyPr>
                <a:lstStyle/>
                <a:p>
                  <a:pPr defTabSz="685467">
                    <a:defRPr/>
                  </a:pPr>
                  <a:endParaRPr lang="en-US" sz="1349" kern="0">
                    <a:solidFill>
                      <a:sysClr val="windowText" lastClr="000000"/>
                    </a:solidFill>
                  </a:endParaRPr>
                </a:p>
              </p:txBody>
            </p:sp>
            <p:sp>
              <p:nvSpPr>
                <p:cNvPr id="24"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bg1">
                    <a:lumMod val="75000"/>
                  </a:schemeClr>
                </a:solidFill>
                <a:ln>
                  <a:noFill/>
                </a:ln>
                <a:extLst/>
              </p:spPr>
              <p:txBody>
                <a:bodyPr vert="horz" wrap="square" lIns="68543" tIns="34271" rIns="68543" bIns="34271" numCol="1" anchor="t" anchorCtr="0" compatLnSpc="1">
                  <a:prstTxWarp prst="textNoShape">
                    <a:avLst/>
                  </a:prstTxWarp>
                </a:bodyPr>
                <a:lstStyle/>
                <a:p>
                  <a:pPr defTabSz="685467">
                    <a:defRPr/>
                  </a:pPr>
                  <a:endParaRPr lang="en-US" sz="1349" kern="0">
                    <a:solidFill>
                      <a:sysClr val="windowText" lastClr="000000"/>
                    </a:solidFill>
                  </a:endParaRPr>
                </a:p>
              </p:txBody>
            </p:sp>
            <p:sp>
              <p:nvSpPr>
                <p:cNvPr id="25"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bg1">
                    <a:lumMod val="75000"/>
                  </a:schemeClr>
                </a:solidFill>
                <a:ln>
                  <a:noFill/>
                </a:ln>
                <a:extLst/>
              </p:spPr>
              <p:txBody>
                <a:bodyPr vert="horz" wrap="square" lIns="68543" tIns="34271" rIns="68543" bIns="34271" numCol="1" anchor="t" anchorCtr="0" compatLnSpc="1">
                  <a:prstTxWarp prst="textNoShape">
                    <a:avLst/>
                  </a:prstTxWarp>
                </a:bodyPr>
                <a:lstStyle/>
                <a:p>
                  <a:pPr defTabSz="685467">
                    <a:defRPr/>
                  </a:pPr>
                  <a:endParaRPr lang="en-US" sz="1349" kern="0">
                    <a:solidFill>
                      <a:sysClr val="windowText" lastClr="000000"/>
                    </a:solidFill>
                  </a:endParaRPr>
                </a:p>
              </p:txBody>
            </p:sp>
          </p:grpSp>
        </p:grpSp>
        <p:pic>
          <p:nvPicPr>
            <p:cNvPr id="33" name="Picture 2" descr="C:\Users\nathalie.feau\Pictures\metro.icons\white\download.png"/>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83936" y="3372496"/>
              <a:ext cx="520265" cy="520265"/>
            </a:xfrm>
            <a:prstGeom prst="rect">
              <a:avLst/>
            </a:prstGeom>
            <a:solidFill>
              <a:srgbClr val="FFFFFF"/>
            </a:solidFill>
            <a:ln>
              <a:solidFill>
                <a:schemeClr val="accent6"/>
              </a:solidFill>
            </a:ln>
            <a:extLst/>
          </p:spPr>
        </p:pic>
        <p:pic>
          <p:nvPicPr>
            <p:cNvPr id="34" name="Picture 2" descr="C:\Users\nathalie.feau\Pictures\metro.icons\white\download.png"/>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83936" y="1663020"/>
              <a:ext cx="520265" cy="520265"/>
            </a:xfrm>
            <a:prstGeom prst="rect">
              <a:avLst/>
            </a:prstGeom>
            <a:solidFill>
              <a:srgbClr val="FFFFFF"/>
            </a:solidFill>
            <a:ln>
              <a:solidFill>
                <a:schemeClr val="accent6"/>
              </a:solidFill>
            </a:ln>
            <a:extLst/>
          </p:spPr>
        </p:pic>
        <p:pic>
          <p:nvPicPr>
            <p:cNvPr id="35" name="Picture 2" descr="C:\Users\nathalie.feau\Pictures\metro.icons\white\download.png"/>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758365" y="1262370"/>
              <a:ext cx="520265" cy="520265"/>
            </a:xfrm>
            <a:prstGeom prst="rect">
              <a:avLst/>
            </a:prstGeom>
            <a:solidFill>
              <a:srgbClr val="FFFFFF"/>
            </a:solidFill>
            <a:ln>
              <a:solidFill>
                <a:schemeClr val="accent6"/>
              </a:solidFill>
            </a:ln>
            <a:extLst/>
          </p:spPr>
        </p:pic>
        <p:sp>
          <p:nvSpPr>
            <p:cNvPr id="36" name="Rectangle 35"/>
            <p:cNvSpPr/>
            <p:nvPr/>
          </p:nvSpPr>
          <p:spPr bwMode="auto">
            <a:xfrm>
              <a:off x="1642573" y="3900153"/>
              <a:ext cx="1037010" cy="37540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43" tIns="68543" rIns="68543" bIns="68543" numCol="1" spcCol="0" rtlCol="0" fromWordArt="0" anchor="t" anchorCtr="0" forceAA="0" compatLnSpc="1">
              <a:prstTxWarp prst="textNoShape">
                <a:avLst/>
              </a:prstTxWarp>
              <a:noAutofit/>
            </a:bodyPr>
            <a:lstStyle/>
            <a:p>
              <a:pPr algn="ctr" defTabSz="685241" fontAlgn="base">
                <a:lnSpc>
                  <a:spcPct val="90000"/>
                </a:lnSpc>
                <a:spcBef>
                  <a:spcPct val="0"/>
                </a:spcBef>
                <a:spcAft>
                  <a:spcPct val="0"/>
                </a:spcAft>
              </a:pPr>
              <a:r>
                <a:rPr lang="de-DE" sz="1649" spc="-75"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Build</a:t>
              </a:r>
              <a:r>
                <a:rPr lang="de-DE" sz="1649" spc="-75" dirty="0">
                  <a:gradFill>
                    <a:gsLst>
                      <a:gs pos="0">
                        <a:srgbClr val="FFFFFF"/>
                      </a:gs>
                      <a:gs pos="100000">
                        <a:srgbClr val="FFFFFF"/>
                      </a:gs>
                    </a:gsLst>
                    <a:lin ang="5400000" scaled="0"/>
                  </a:gradFill>
                  <a:latin typeface="Segoe UI" pitchFamily="34" charset="0"/>
                  <a:ea typeface="Segoe UI" pitchFamily="34" charset="0"/>
                  <a:cs typeface="Segoe UI" pitchFamily="34" charset="0"/>
                </a:rPr>
                <a:t> Drop</a:t>
              </a:r>
              <a:endParaRPr lang="en-US" sz="1649"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38" name="Straight Arrow Connector 37"/>
            <p:cNvCxnSpPr/>
            <p:nvPr/>
          </p:nvCxnSpPr>
          <p:spPr>
            <a:xfrm>
              <a:off x="2161078" y="3481153"/>
              <a:ext cx="0" cy="419000"/>
            </a:xfrm>
            <a:prstGeom prst="straightConnector1">
              <a:avLst/>
            </a:prstGeom>
            <a:ln w="44450">
              <a:solidFill>
                <a:schemeClr val="accent5"/>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9" idx="1"/>
              <a:endCxn id="36" idx="3"/>
            </p:cNvCxnSpPr>
            <p:nvPr/>
          </p:nvCxnSpPr>
          <p:spPr>
            <a:xfrm rot="10800000" flipV="1">
              <a:off x="2679583" y="3163068"/>
              <a:ext cx="856280" cy="924785"/>
            </a:xfrm>
            <a:prstGeom prst="bentConnector3">
              <a:avLst>
                <a:gd name="adj1" fmla="val 50000"/>
              </a:avLst>
            </a:prstGeom>
            <a:ln w="44450">
              <a:solidFill>
                <a:schemeClr val="accent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a:off x="4584092" y="3162834"/>
              <a:ext cx="799844" cy="440011"/>
            </a:xfrm>
            <a:prstGeom prst="bentConnector3">
              <a:avLst>
                <a:gd name="adj1" fmla="val 50000"/>
              </a:avLst>
            </a:prstGeom>
            <a:ln w="44450">
              <a:solidFill>
                <a:schemeClr val="accent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endCxn id="34" idx="1"/>
            </p:cNvCxnSpPr>
            <p:nvPr/>
          </p:nvCxnSpPr>
          <p:spPr>
            <a:xfrm flipV="1">
              <a:off x="4406948" y="1923153"/>
              <a:ext cx="976988" cy="704575"/>
            </a:xfrm>
            <a:prstGeom prst="bentConnector3">
              <a:avLst>
                <a:gd name="adj1" fmla="val 50000"/>
              </a:avLst>
            </a:prstGeom>
            <a:ln w="44450">
              <a:solidFill>
                <a:schemeClr val="accent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10" idx="0"/>
              <a:endCxn id="35" idx="1"/>
            </p:cNvCxnSpPr>
            <p:nvPr/>
          </p:nvCxnSpPr>
          <p:spPr>
            <a:xfrm rot="5400000" flipH="1" flipV="1">
              <a:off x="5563165" y="13707"/>
              <a:ext cx="686404" cy="3703997"/>
            </a:xfrm>
            <a:prstGeom prst="bentConnector2">
              <a:avLst/>
            </a:prstGeom>
            <a:ln w="44450">
              <a:solidFill>
                <a:schemeClr val="accent5"/>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65454" y="855101"/>
              <a:ext cx="0" cy="3895569"/>
            </a:xfrm>
            <a:prstGeom prst="line">
              <a:avLst/>
            </a:prstGeom>
            <a:ln w="3175">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55073" y="3712238"/>
              <a:ext cx="1546415" cy="353174"/>
            </a:xfrm>
            <a:prstGeom prst="rect">
              <a:avLst/>
            </a:prstGeom>
            <a:noFill/>
          </p:spPr>
          <p:txBody>
            <a:bodyPr wrap="square" lIns="0" tIns="0" rIns="0" bIns="0" rtlCol="0" anchor="ctr">
              <a:spAutoFit/>
            </a:bodyPr>
            <a:lstStyle/>
            <a:p>
              <a:pPr algn="ctr" defTabSz="685739">
                <a:lnSpc>
                  <a:spcPct val="85000"/>
                </a:lnSpc>
                <a:defRPr/>
              </a:pPr>
              <a:r>
                <a:rPr lang="de-DE" sz="1350" kern="0" dirty="0">
                  <a:gradFill>
                    <a:gsLst>
                      <a:gs pos="0">
                        <a:srgbClr val="000000">
                          <a:lumMod val="65000"/>
                          <a:lumOff val="35000"/>
                        </a:srgbClr>
                      </a:gs>
                      <a:gs pos="100000">
                        <a:srgbClr val="000000">
                          <a:lumMod val="65000"/>
                          <a:lumOff val="35000"/>
                        </a:srgbClr>
                      </a:gs>
                    </a:gsLst>
                    <a:lin ang="5400000" scaled="0"/>
                  </a:gradFill>
                </a:rPr>
                <a:t>Auto </a:t>
              </a:r>
              <a:r>
                <a:rPr lang="de-DE" sz="1350" kern="0" dirty="0" err="1">
                  <a:gradFill>
                    <a:gsLst>
                      <a:gs pos="0">
                        <a:srgbClr val="000000">
                          <a:lumMod val="65000"/>
                          <a:lumOff val="35000"/>
                        </a:srgbClr>
                      </a:gs>
                      <a:gs pos="100000">
                        <a:srgbClr val="000000">
                          <a:lumMod val="65000"/>
                          <a:lumOff val="35000"/>
                        </a:srgbClr>
                      </a:gs>
                    </a:gsLst>
                    <a:lin ang="5400000" scaled="0"/>
                  </a:gradFill>
                </a:rPr>
                <a:t>Deployoment</a:t>
              </a:r>
              <a:endParaRPr lang="de-DE" sz="1350" kern="0" dirty="0">
                <a:gradFill>
                  <a:gsLst>
                    <a:gs pos="0">
                      <a:srgbClr val="000000">
                        <a:lumMod val="65000"/>
                        <a:lumOff val="35000"/>
                      </a:srgbClr>
                    </a:gs>
                    <a:gs pos="100000">
                      <a:srgbClr val="000000">
                        <a:lumMod val="65000"/>
                        <a:lumOff val="35000"/>
                      </a:srgbClr>
                    </a:gs>
                  </a:gsLst>
                  <a:lin ang="5400000" scaled="0"/>
                </a:gradFill>
              </a:endParaRPr>
            </a:p>
            <a:p>
              <a:pPr algn="ctr" defTabSz="685739">
                <a:lnSpc>
                  <a:spcPct val="85000"/>
                </a:lnSpc>
                <a:defRPr/>
              </a:pPr>
              <a:r>
                <a:rPr lang="de-DE" sz="1350" kern="0" dirty="0">
                  <a:gradFill>
                    <a:gsLst>
                      <a:gs pos="0">
                        <a:srgbClr val="000000">
                          <a:lumMod val="65000"/>
                          <a:lumOff val="35000"/>
                        </a:srgbClr>
                      </a:gs>
                      <a:gs pos="100000">
                        <a:srgbClr val="000000">
                          <a:lumMod val="65000"/>
                          <a:lumOff val="35000"/>
                        </a:srgbClr>
                      </a:gs>
                    </a:gsLst>
                    <a:lin ang="5400000" scaled="0"/>
                  </a:gradFill>
                </a:rPr>
                <a:t>a</a:t>
              </a:r>
              <a:r>
                <a:rPr lang="de-DE" sz="1350" kern="0" dirty="0" smtClean="0">
                  <a:gradFill>
                    <a:gsLst>
                      <a:gs pos="0">
                        <a:srgbClr val="000000">
                          <a:lumMod val="65000"/>
                          <a:lumOff val="35000"/>
                        </a:srgbClr>
                      </a:gs>
                      <a:gs pos="100000">
                        <a:srgbClr val="000000">
                          <a:lumMod val="65000"/>
                          <a:lumOff val="35000"/>
                        </a:srgbClr>
                      </a:gs>
                    </a:gsLst>
                    <a:lin ang="5400000" scaled="0"/>
                  </a:gradFill>
                </a:rPr>
                <a:t>uf QA &amp; DEV</a:t>
              </a:r>
              <a:endParaRPr lang="en-US" sz="1350" kern="0" dirty="0">
                <a:gradFill>
                  <a:gsLst>
                    <a:gs pos="0">
                      <a:srgbClr val="000000">
                        <a:lumMod val="65000"/>
                        <a:lumOff val="35000"/>
                      </a:srgbClr>
                    </a:gs>
                    <a:gs pos="100000">
                      <a:srgbClr val="000000">
                        <a:lumMod val="65000"/>
                        <a:lumOff val="35000"/>
                      </a:srgbClr>
                    </a:gs>
                  </a:gsLst>
                  <a:lin ang="5400000" scaled="0"/>
                </a:gradFill>
              </a:endParaRPr>
            </a:p>
          </p:txBody>
        </p:sp>
        <p:sp>
          <p:nvSpPr>
            <p:cNvPr id="63" name="TextBox 62"/>
            <p:cNvSpPr txBox="1"/>
            <p:nvPr/>
          </p:nvSpPr>
          <p:spPr>
            <a:xfrm>
              <a:off x="3802239" y="1089409"/>
              <a:ext cx="3110382" cy="353174"/>
            </a:xfrm>
            <a:prstGeom prst="rect">
              <a:avLst/>
            </a:prstGeom>
            <a:noFill/>
          </p:spPr>
          <p:txBody>
            <a:bodyPr wrap="square" lIns="0" tIns="0" rIns="0" bIns="0" rtlCol="0" anchor="ctr">
              <a:spAutoFit/>
            </a:bodyPr>
            <a:lstStyle/>
            <a:p>
              <a:pPr algn="ctr" defTabSz="685739">
                <a:lnSpc>
                  <a:spcPct val="85000"/>
                </a:lnSpc>
                <a:defRPr/>
              </a:pPr>
              <a:r>
                <a:rPr lang="de-DE" sz="1350" kern="0" dirty="0">
                  <a:gradFill>
                    <a:gsLst>
                      <a:gs pos="0">
                        <a:srgbClr val="000000">
                          <a:lumMod val="65000"/>
                          <a:lumOff val="35000"/>
                        </a:srgbClr>
                      </a:gs>
                      <a:gs pos="100000">
                        <a:srgbClr val="000000">
                          <a:lumMod val="65000"/>
                          <a:lumOff val="35000"/>
                        </a:srgbClr>
                      </a:gs>
                    </a:gsLst>
                    <a:lin ang="5400000" scaled="0"/>
                  </a:gradFill>
                </a:rPr>
                <a:t>Genehmigung und Betrieb des PROD </a:t>
              </a:r>
              <a:r>
                <a:rPr lang="de-DE" sz="1350" kern="0" dirty="0" err="1">
                  <a:gradFill>
                    <a:gsLst>
                      <a:gs pos="0">
                        <a:srgbClr val="000000">
                          <a:lumMod val="65000"/>
                          <a:lumOff val="35000"/>
                        </a:srgbClr>
                      </a:gs>
                      <a:gs pos="100000">
                        <a:srgbClr val="000000">
                          <a:lumMod val="65000"/>
                          <a:lumOff val="35000"/>
                        </a:srgbClr>
                      </a:gs>
                    </a:gsLst>
                    <a:lin ang="5400000" scaled="0"/>
                  </a:gradFill>
                </a:rPr>
                <a:t>Deployments</a:t>
              </a:r>
              <a:r>
                <a:rPr lang="de-DE" sz="1350" kern="0" dirty="0">
                  <a:gradFill>
                    <a:gsLst>
                      <a:gs pos="0">
                        <a:srgbClr val="000000">
                          <a:lumMod val="65000"/>
                          <a:lumOff val="35000"/>
                        </a:srgbClr>
                      </a:gs>
                      <a:gs pos="100000">
                        <a:srgbClr val="000000">
                          <a:lumMod val="65000"/>
                          <a:lumOff val="35000"/>
                        </a:srgbClr>
                      </a:gs>
                    </a:gsLst>
                    <a:lin ang="5400000" scaled="0"/>
                  </a:gradFill>
                </a:rPr>
                <a:t> durch </a:t>
              </a:r>
              <a:r>
                <a:rPr lang="de-DE" sz="1350" kern="0" dirty="0" err="1">
                  <a:gradFill>
                    <a:gsLst>
                      <a:gs pos="0">
                        <a:srgbClr val="000000">
                          <a:lumMod val="65000"/>
                          <a:lumOff val="35000"/>
                        </a:srgbClr>
                      </a:gs>
                      <a:gs pos="100000">
                        <a:srgbClr val="000000">
                          <a:lumMod val="65000"/>
                          <a:lumOff val="35000"/>
                        </a:srgbClr>
                      </a:gs>
                    </a:gsLst>
                    <a:lin ang="5400000" scaled="0"/>
                  </a:gradFill>
                </a:rPr>
                <a:t>DevOps</a:t>
              </a:r>
              <a:endParaRPr lang="en-US" sz="1350" kern="0" dirty="0">
                <a:gradFill>
                  <a:gsLst>
                    <a:gs pos="0">
                      <a:srgbClr val="000000">
                        <a:lumMod val="65000"/>
                        <a:lumOff val="35000"/>
                      </a:srgbClr>
                    </a:gs>
                    <a:gs pos="100000">
                      <a:srgbClr val="000000">
                        <a:lumMod val="65000"/>
                        <a:lumOff val="35000"/>
                      </a:srgbClr>
                    </a:gs>
                  </a:gsLst>
                  <a:lin ang="5400000" scaled="0"/>
                </a:gradFill>
              </a:endParaRPr>
            </a:p>
          </p:txBody>
        </p:sp>
        <p:grpSp>
          <p:nvGrpSpPr>
            <p:cNvPr id="64" name="Group 63"/>
            <p:cNvGrpSpPr/>
            <p:nvPr/>
          </p:nvGrpSpPr>
          <p:grpSpPr>
            <a:xfrm>
              <a:off x="7555079" y="1825661"/>
              <a:ext cx="1028140" cy="2925010"/>
              <a:chOff x="8853654" y="2971799"/>
              <a:chExt cx="1371600" cy="4566870"/>
            </a:xfrm>
          </p:grpSpPr>
          <p:sp>
            <p:nvSpPr>
              <p:cNvPr id="65" name="Tile"/>
              <p:cNvSpPr/>
              <p:nvPr>
                <p:custDataLst>
                  <p:custData r:id="rId1"/>
                </p:custDataLst>
              </p:nvPr>
            </p:nvSpPr>
            <p:spPr>
              <a:xfrm>
                <a:off x="8853654" y="2971799"/>
                <a:ext cx="1371600" cy="4566870"/>
              </a:xfrm>
              <a:prstGeom prst="rect">
                <a:avLst/>
              </a:prstGeom>
              <a:solidFill>
                <a:srgbClr val="5F5F5F"/>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algn="ctr"/>
                <a:endParaRPr lang="en-US" sz="1499" dirty="0">
                  <a:solidFill>
                    <a:schemeClr val="tx1"/>
                  </a:solidFill>
                </a:endParaRPr>
              </a:p>
            </p:txBody>
          </p:sp>
          <p:sp>
            <p:nvSpPr>
              <p:cNvPr id="66" name="TextBox 65"/>
              <p:cNvSpPr txBox="1"/>
              <p:nvPr/>
            </p:nvSpPr>
            <p:spPr>
              <a:xfrm>
                <a:off x="8853655" y="3909334"/>
                <a:ext cx="1371599" cy="3082845"/>
              </a:xfrm>
              <a:prstGeom prst="rect">
                <a:avLst/>
              </a:prstGeom>
              <a:noFill/>
            </p:spPr>
            <p:txBody>
              <a:bodyPr wrap="square" lIns="0" tIns="0" rIns="0" bIns="0" rtlCol="0">
                <a:spAutoFit/>
              </a:bodyPr>
              <a:lstStyle/>
              <a:p>
                <a:pPr algn="ctr">
                  <a:lnSpc>
                    <a:spcPct val="90000"/>
                  </a:lnSpc>
                </a:pPr>
                <a:r>
                  <a:rPr lang="en-US" sz="2399" spc="-52" dirty="0">
                    <a:solidFill>
                      <a:schemeClr val="bg1">
                        <a:lumMod val="85000"/>
                      </a:schemeClr>
                    </a:solidFill>
                    <a:latin typeface="Segoe UI" pitchFamily="34" charset="0"/>
                    <a:ea typeface="Segoe UI" pitchFamily="34" charset="0"/>
                    <a:cs typeface="Segoe UI" pitchFamily="34" charset="0"/>
                  </a:rPr>
                  <a:t>PROD</a:t>
                </a:r>
              </a:p>
              <a:p>
                <a:pPr algn="ctr">
                  <a:lnSpc>
                    <a:spcPct val="90000"/>
                  </a:lnSpc>
                </a:pPr>
                <a:endParaRPr lang="de-DE" sz="2399" spc="-52" dirty="0">
                  <a:solidFill>
                    <a:schemeClr val="bg1">
                      <a:lumMod val="85000"/>
                    </a:schemeClr>
                  </a:solidFill>
                  <a:latin typeface="Segoe UI" pitchFamily="34" charset="0"/>
                  <a:ea typeface="Segoe UI" pitchFamily="34" charset="0"/>
                  <a:cs typeface="Segoe UI" pitchFamily="34" charset="0"/>
                </a:endParaRPr>
              </a:p>
              <a:p>
                <a:pPr algn="ctr">
                  <a:lnSpc>
                    <a:spcPct val="90000"/>
                  </a:lnSpc>
                </a:pPr>
                <a:r>
                  <a:rPr lang="de-DE" sz="2399" spc="-52" dirty="0">
                    <a:solidFill>
                      <a:schemeClr val="bg1">
                        <a:lumMod val="85000"/>
                      </a:schemeClr>
                    </a:solidFill>
                    <a:latin typeface="Segoe UI" pitchFamily="34" charset="0"/>
                    <a:ea typeface="Segoe UI" pitchFamily="34" charset="0"/>
                    <a:cs typeface="Segoe UI" pitchFamily="34" charset="0"/>
                  </a:rPr>
                  <a:t/>
                </a:r>
                <a:br>
                  <a:rPr lang="de-DE" sz="2399" spc="-52" dirty="0">
                    <a:solidFill>
                      <a:schemeClr val="bg1">
                        <a:lumMod val="85000"/>
                      </a:schemeClr>
                    </a:solidFill>
                    <a:latin typeface="Segoe UI" pitchFamily="34" charset="0"/>
                    <a:ea typeface="Segoe UI" pitchFamily="34" charset="0"/>
                    <a:cs typeface="Segoe UI" pitchFamily="34" charset="0"/>
                  </a:rPr>
                </a:br>
                <a:r>
                  <a:rPr lang="de-DE" sz="1765" spc="-52" dirty="0" err="1">
                    <a:solidFill>
                      <a:schemeClr val="bg1">
                        <a:lumMod val="85000"/>
                      </a:schemeClr>
                    </a:solidFill>
                    <a:latin typeface="Segoe UI" pitchFamily="34" charset="0"/>
                    <a:ea typeface="Segoe UI" pitchFamily="34" charset="0"/>
                    <a:cs typeface="Segoe UI" pitchFamily="34" charset="0"/>
                  </a:rPr>
                  <a:t>Azure</a:t>
                </a:r>
                <a:endParaRPr lang="de-DE" sz="1765" spc="-52" dirty="0">
                  <a:solidFill>
                    <a:schemeClr val="bg1">
                      <a:lumMod val="85000"/>
                    </a:schemeClr>
                  </a:solidFill>
                  <a:latin typeface="Segoe UI" pitchFamily="34" charset="0"/>
                  <a:ea typeface="Segoe UI" pitchFamily="34" charset="0"/>
                  <a:cs typeface="Segoe UI" pitchFamily="34" charset="0"/>
                </a:endParaRPr>
              </a:p>
              <a:p>
                <a:pPr algn="ctr">
                  <a:lnSpc>
                    <a:spcPct val="90000"/>
                  </a:lnSpc>
                </a:pPr>
                <a:r>
                  <a:rPr lang="de-DE" sz="1765" spc="-52" dirty="0" smtClean="0">
                    <a:solidFill>
                      <a:schemeClr val="bg1">
                        <a:lumMod val="85000"/>
                      </a:schemeClr>
                    </a:solidFill>
                    <a:latin typeface="Segoe UI" pitchFamily="34" charset="0"/>
                    <a:ea typeface="Segoe UI" pitchFamily="34" charset="0"/>
                    <a:cs typeface="Segoe UI" pitchFamily="34" charset="0"/>
                  </a:rPr>
                  <a:t>VM</a:t>
                </a:r>
                <a:endParaRPr lang="de-DE" sz="1765" spc="-52" dirty="0">
                  <a:solidFill>
                    <a:schemeClr val="bg1">
                      <a:lumMod val="85000"/>
                    </a:schemeClr>
                  </a:solidFill>
                  <a:latin typeface="Segoe UI" pitchFamily="34" charset="0"/>
                  <a:ea typeface="Segoe UI" pitchFamily="34" charset="0"/>
                  <a:cs typeface="Segoe UI" pitchFamily="34" charset="0"/>
                </a:endParaRPr>
              </a:p>
              <a:p>
                <a:pPr algn="ctr">
                  <a:lnSpc>
                    <a:spcPct val="90000"/>
                  </a:lnSpc>
                </a:pPr>
                <a:r>
                  <a:rPr lang="de-DE" sz="1765" spc="-52" dirty="0">
                    <a:solidFill>
                      <a:schemeClr val="bg1">
                        <a:lumMod val="85000"/>
                      </a:schemeClr>
                    </a:solidFill>
                    <a:latin typeface="Segoe UI" pitchFamily="34" charset="0"/>
                    <a:ea typeface="Segoe UI" pitchFamily="34" charset="0"/>
                    <a:cs typeface="Segoe UI" pitchFamily="34" charset="0"/>
                  </a:rPr>
                  <a:t> + </a:t>
                </a:r>
                <a:br>
                  <a:rPr lang="de-DE" sz="1765" spc="-52" dirty="0">
                    <a:solidFill>
                      <a:schemeClr val="bg1">
                        <a:lumMod val="85000"/>
                      </a:schemeClr>
                    </a:solidFill>
                    <a:latin typeface="Segoe UI" pitchFamily="34" charset="0"/>
                    <a:ea typeface="Segoe UI" pitchFamily="34" charset="0"/>
                    <a:cs typeface="Segoe UI" pitchFamily="34" charset="0"/>
                  </a:rPr>
                </a:br>
                <a:r>
                  <a:rPr lang="de-DE" sz="1765" spc="-52" dirty="0">
                    <a:solidFill>
                      <a:schemeClr val="bg1">
                        <a:lumMod val="85000"/>
                      </a:schemeClr>
                    </a:solidFill>
                    <a:latin typeface="Segoe UI" pitchFamily="34" charset="0"/>
                    <a:ea typeface="Segoe UI" pitchFamily="34" charset="0"/>
                    <a:cs typeface="Segoe UI" pitchFamily="34" charset="0"/>
                  </a:rPr>
                  <a:t>SQL </a:t>
                </a:r>
                <a:r>
                  <a:rPr lang="de-DE" sz="1765" spc="-52" dirty="0" err="1">
                    <a:solidFill>
                      <a:schemeClr val="bg1">
                        <a:lumMod val="85000"/>
                      </a:schemeClr>
                    </a:solidFill>
                    <a:latin typeface="Segoe UI" pitchFamily="34" charset="0"/>
                    <a:ea typeface="Segoe UI" pitchFamily="34" charset="0"/>
                    <a:cs typeface="Segoe UI" pitchFamily="34" charset="0"/>
                  </a:rPr>
                  <a:t>Azure</a:t>
                </a:r>
                <a:endParaRPr lang="en-US" sz="1765" spc="-52" dirty="0">
                  <a:solidFill>
                    <a:schemeClr val="bg1">
                      <a:lumMod val="85000"/>
                    </a:schemeClr>
                  </a:solidFill>
                  <a:latin typeface="Segoe UI" pitchFamily="34" charset="0"/>
                  <a:ea typeface="Segoe UI" pitchFamily="34" charset="0"/>
                  <a:cs typeface="Segoe UI" pitchFamily="34" charset="0"/>
                </a:endParaRPr>
              </a:p>
            </p:txBody>
          </p:sp>
          <p:grpSp>
            <p:nvGrpSpPr>
              <p:cNvPr id="67" name="Group 66"/>
              <p:cNvGrpSpPr/>
              <p:nvPr/>
            </p:nvGrpSpPr>
            <p:grpSpPr>
              <a:xfrm>
                <a:off x="9174496" y="3276983"/>
                <a:ext cx="790775" cy="492444"/>
                <a:chOff x="8381991" y="4918138"/>
                <a:chExt cx="653401" cy="352834"/>
              </a:xfrm>
            </p:grpSpPr>
            <p:sp>
              <p:nvSpPr>
                <p:cNvPr id="68"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bg1">
                    <a:lumMod val="75000"/>
                  </a:schemeClr>
                </a:solidFill>
                <a:ln>
                  <a:noFill/>
                </a:ln>
                <a:extLst/>
              </p:spPr>
              <p:txBody>
                <a:bodyPr vert="horz" wrap="square" lIns="68543" tIns="34271" rIns="68543" bIns="34271" numCol="1" anchor="t" anchorCtr="0" compatLnSpc="1">
                  <a:prstTxWarp prst="textNoShape">
                    <a:avLst/>
                  </a:prstTxWarp>
                </a:bodyPr>
                <a:lstStyle/>
                <a:p>
                  <a:pPr defTabSz="685467">
                    <a:defRPr/>
                  </a:pPr>
                  <a:endParaRPr lang="en-US" sz="1349" kern="0">
                    <a:solidFill>
                      <a:sysClr val="windowText" lastClr="000000"/>
                    </a:solidFill>
                  </a:endParaRPr>
                </a:p>
              </p:txBody>
            </p:sp>
            <p:sp>
              <p:nvSpPr>
                <p:cNvPr id="69"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bg1">
                    <a:lumMod val="75000"/>
                  </a:schemeClr>
                </a:solidFill>
                <a:ln>
                  <a:noFill/>
                </a:ln>
                <a:extLst/>
              </p:spPr>
              <p:txBody>
                <a:bodyPr vert="horz" wrap="square" lIns="68543" tIns="34271" rIns="68543" bIns="34271" numCol="1" anchor="t" anchorCtr="0" compatLnSpc="1">
                  <a:prstTxWarp prst="textNoShape">
                    <a:avLst/>
                  </a:prstTxWarp>
                </a:bodyPr>
                <a:lstStyle/>
                <a:p>
                  <a:pPr defTabSz="685467">
                    <a:defRPr/>
                  </a:pPr>
                  <a:endParaRPr lang="en-US" sz="1349" kern="0">
                    <a:solidFill>
                      <a:sysClr val="windowText" lastClr="000000"/>
                    </a:solidFill>
                  </a:endParaRPr>
                </a:p>
              </p:txBody>
            </p:sp>
            <p:sp>
              <p:nvSpPr>
                <p:cNvPr id="70"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bg1">
                    <a:lumMod val="75000"/>
                  </a:schemeClr>
                </a:solidFill>
                <a:ln>
                  <a:noFill/>
                </a:ln>
                <a:extLst/>
              </p:spPr>
              <p:txBody>
                <a:bodyPr vert="horz" wrap="square" lIns="68543" tIns="34271" rIns="68543" bIns="34271" numCol="1" anchor="t" anchorCtr="0" compatLnSpc="1">
                  <a:prstTxWarp prst="textNoShape">
                    <a:avLst/>
                  </a:prstTxWarp>
                </a:bodyPr>
                <a:lstStyle/>
                <a:p>
                  <a:pPr defTabSz="685467">
                    <a:defRPr/>
                  </a:pPr>
                  <a:endParaRPr lang="en-US" sz="1349" kern="0">
                    <a:solidFill>
                      <a:sysClr val="windowText" lastClr="000000"/>
                    </a:solidFill>
                  </a:endParaRPr>
                </a:p>
              </p:txBody>
            </p:sp>
          </p:grpSp>
        </p:grpSp>
        <p:grpSp>
          <p:nvGrpSpPr>
            <p:cNvPr id="72" name="Group 71"/>
            <p:cNvGrpSpPr/>
            <p:nvPr/>
          </p:nvGrpSpPr>
          <p:grpSpPr>
            <a:xfrm>
              <a:off x="398078" y="1003798"/>
              <a:ext cx="1028507" cy="1005882"/>
              <a:chOff x="4097383" y="2986274"/>
              <a:chExt cx="1372089" cy="1341906"/>
            </a:xfrm>
          </p:grpSpPr>
          <p:sp>
            <p:nvSpPr>
              <p:cNvPr id="73" name="Tile"/>
              <p:cNvSpPr/>
              <p:nvPr/>
            </p:nvSpPr>
            <p:spPr>
              <a:xfrm>
                <a:off x="4097872" y="2986274"/>
                <a:ext cx="1371600" cy="1341906"/>
              </a:xfrm>
              <a:prstGeom prst="rect">
                <a:avLst/>
              </a:prstGeom>
              <a:solidFill>
                <a:srgbClr val="5F5F5F"/>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algn="ctr"/>
                <a:endParaRPr lang="en-US" sz="1499" dirty="0">
                  <a:solidFill>
                    <a:schemeClr val="tx1"/>
                  </a:solidFill>
                </a:endParaRPr>
              </a:p>
            </p:txBody>
          </p:sp>
          <p:sp>
            <p:nvSpPr>
              <p:cNvPr id="74" name="TextBox 73"/>
              <p:cNvSpPr txBox="1"/>
              <p:nvPr/>
            </p:nvSpPr>
            <p:spPr>
              <a:xfrm>
                <a:off x="4097383" y="3900674"/>
                <a:ext cx="1371599" cy="271761"/>
              </a:xfrm>
              <a:prstGeom prst="rect">
                <a:avLst/>
              </a:prstGeom>
              <a:noFill/>
            </p:spPr>
            <p:txBody>
              <a:bodyPr wrap="square" lIns="0" tIns="0" rIns="0" bIns="0" rtlCol="0">
                <a:spAutoFit/>
              </a:bodyPr>
              <a:lstStyle/>
              <a:p>
                <a:pPr algn="ctr">
                  <a:lnSpc>
                    <a:spcPct val="90000"/>
                  </a:lnSpc>
                </a:pPr>
                <a:r>
                  <a:rPr lang="en-US" sz="1471" spc="-52" dirty="0">
                    <a:solidFill>
                      <a:schemeClr val="bg1">
                        <a:lumMod val="85000"/>
                      </a:schemeClr>
                    </a:solidFill>
                    <a:latin typeface="Segoe UI" pitchFamily="34" charset="0"/>
                    <a:ea typeface="Segoe UI" pitchFamily="34" charset="0"/>
                    <a:cs typeface="Segoe UI" pitchFamily="34" charset="0"/>
                  </a:rPr>
                  <a:t>Visual Studio</a:t>
                </a:r>
              </a:p>
            </p:txBody>
          </p:sp>
        </p:grpSp>
        <p:pic>
          <p:nvPicPr>
            <p:cNvPr id="75" name="Picture 74"/>
            <p:cNvPicPr>
              <a:picLocks noChangeAspect="1"/>
            </p:cNvPicPr>
            <p:nvPr/>
          </p:nvPicPr>
          <p:blipFill rotWithShape="1">
            <a:blip r:embed="rId6" cstate="print">
              <a:extLst>
                <a:ext uri="{28A0092B-C50C-407E-A947-70E740481C1C}">
                  <a14:useLocalDpi xmlns:a14="http://schemas.microsoft.com/office/drawing/2010/main" val="0"/>
                </a:ext>
              </a:extLst>
            </a:blip>
            <a:srcRect r="78749"/>
            <a:stretch/>
          </p:blipFill>
          <p:spPr>
            <a:xfrm>
              <a:off x="676609" y="1124431"/>
              <a:ext cx="632660" cy="497949"/>
            </a:xfrm>
            <a:prstGeom prst="rect">
              <a:avLst/>
            </a:prstGeom>
          </p:spPr>
        </p:pic>
        <p:sp>
          <p:nvSpPr>
            <p:cNvPr id="76" name="TextBox 75"/>
            <p:cNvSpPr txBox="1"/>
            <p:nvPr/>
          </p:nvSpPr>
          <p:spPr>
            <a:xfrm>
              <a:off x="1435087" y="1363086"/>
              <a:ext cx="1553050" cy="353174"/>
            </a:xfrm>
            <a:prstGeom prst="rect">
              <a:avLst/>
            </a:prstGeom>
            <a:noFill/>
          </p:spPr>
          <p:txBody>
            <a:bodyPr wrap="square" lIns="0" tIns="0" rIns="0" bIns="0" rtlCol="0" anchor="ctr">
              <a:spAutoFit/>
            </a:bodyPr>
            <a:lstStyle/>
            <a:p>
              <a:pPr algn="ctr" defTabSz="685739">
                <a:lnSpc>
                  <a:spcPct val="85000"/>
                </a:lnSpc>
                <a:defRPr/>
              </a:pPr>
              <a:r>
                <a:rPr lang="de-DE" sz="1350" kern="0" dirty="0">
                  <a:gradFill>
                    <a:gsLst>
                      <a:gs pos="0">
                        <a:srgbClr val="000000">
                          <a:lumMod val="65000"/>
                          <a:lumOff val="35000"/>
                        </a:srgbClr>
                      </a:gs>
                      <a:gs pos="100000">
                        <a:srgbClr val="000000">
                          <a:lumMod val="65000"/>
                          <a:lumOff val="35000"/>
                        </a:srgbClr>
                      </a:gs>
                    </a:gsLst>
                    <a:lin ang="5400000" scaled="0"/>
                  </a:gradFill>
                </a:rPr>
                <a:t>Lokales Debugging</a:t>
              </a:r>
            </a:p>
            <a:p>
              <a:pPr algn="ctr" defTabSz="685739">
                <a:lnSpc>
                  <a:spcPct val="85000"/>
                </a:lnSpc>
                <a:defRPr/>
              </a:pPr>
              <a:r>
                <a:rPr lang="de-DE" sz="1350" kern="0" dirty="0">
                  <a:gradFill>
                    <a:gsLst>
                      <a:gs pos="0">
                        <a:srgbClr val="000000">
                          <a:lumMod val="65000"/>
                          <a:lumOff val="35000"/>
                        </a:srgbClr>
                      </a:gs>
                      <a:gs pos="100000">
                        <a:srgbClr val="000000">
                          <a:lumMod val="65000"/>
                          <a:lumOff val="35000"/>
                        </a:srgbClr>
                      </a:gs>
                    </a:gsLst>
                    <a:lin ang="5400000" scaled="0"/>
                  </a:gradFill>
                </a:rPr>
                <a:t>Check In </a:t>
              </a:r>
              <a:r>
                <a:rPr lang="de-DE" sz="1350" kern="0" dirty="0" err="1" smtClean="0">
                  <a:gradFill>
                    <a:gsLst>
                      <a:gs pos="0">
                        <a:srgbClr val="000000">
                          <a:lumMod val="65000"/>
                          <a:lumOff val="35000"/>
                        </a:srgbClr>
                      </a:gs>
                      <a:gs pos="100000">
                        <a:srgbClr val="000000">
                          <a:lumMod val="65000"/>
                          <a:lumOff val="35000"/>
                        </a:srgbClr>
                      </a:gs>
                    </a:gsLst>
                    <a:lin ang="5400000" scaled="0"/>
                  </a:gradFill>
                </a:rPr>
                <a:t>in</a:t>
              </a:r>
              <a:r>
                <a:rPr lang="de-DE" sz="1350" kern="0" dirty="0" smtClean="0">
                  <a:gradFill>
                    <a:gsLst>
                      <a:gs pos="0">
                        <a:srgbClr val="000000">
                          <a:lumMod val="65000"/>
                          <a:lumOff val="35000"/>
                        </a:srgbClr>
                      </a:gs>
                      <a:gs pos="100000">
                        <a:srgbClr val="000000">
                          <a:lumMod val="65000"/>
                          <a:lumOff val="35000"/>
                        </a:srgbClr>
                      </a:gs>
                    </a:gsLst>
                    <a:lin ang="5400000" scaled="0"/>
                  </a:gradFill>
                </a:rPr>
                <a:t> VSO</a:t>
              </a:r>
              <a:endParaRPr lang="en-US" sz="1350" kern="0" dirty="0">
                <a:gradFill>
                  <a:gsLst>
                    <a:gs pos="0">
                      <a:srgbClr val="000000">
                        <a:lumMod val="65000"/>
                        <a:lumOff val="35000"/>
                      </a:srgbClr>
                    </a:gs>
                    <a:gs pos="100000">
                      <a:srgbClr val="000000">
                        <a:lumMod val="65000"/>
                        <a:lumOff val="35000"/>
                      </a:srgbClr>
                    </a:gs>
                  </a:gsLst>
                  <a:lin ang="5400000" scaled="0"/>
                </a:gradFill>
              </a:endParaRPr>
            </a:p>
          </p:txBody>
        </p:sp>
        <p:cxnSp>
          <p:nvCxnSpPr>
            <p:cNvPr id="77" name="Straight Arrow Connector 76"/>
            <p:cNvCxnSpPr/>
            <p:nvPr/>
          </p:nvCxnSpPr>
          <p:spPr>
            <a:xfrm flipH="1">
              <a:off x="903112" y="2006534"/>
              <a:ext cx="6760" cy="395107"/>
            </a:xfrm>
            <a:prstGeom prst="straightConnector1">
              <a:avLst/>
            </a:prstGeom>
            <a:ln w="44450">
              <a:solidFill>
                <a:schemeClr val="bg1">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79" name="Freeform 78"/>
            <p:cNvSpPr/>
            <p:nvPr/>
          </p:nvSpPr>
          <p:spPr>
            <a:xfrm>
              <a:off x="7679268" y="2801854"/>
              <a:ext cx="774633" cy="487543"/>
            </a:xfrm>
            <a:custGeom>
              <a:avLst/>
              <a:gdLst>
                <a:gd name="connsiteX0" fmla="*/ 1269732 w 3238943"/>
                <a:gd name="connsiteY0" fmla="*/ 12 h 2355333"/>
                <a:gd name="connsiteX1" fmla="*/ 3061294 w 3238943"/>
                <a:gd name="connsiteY1" fmla="*/ 608233 h 2355333"/>
                <a:gd name="connsiteX2" fmla="*/ 2866829 w 3238943"/>
                <a:gd name="connsiteY2" fmla="*/ 2163954 h 2355333"/>
                <a:gd name="connsiteX3" fmla="*/ 347057 w 3238943"/>
                <a:gd name="connsiteY3" fmla="*/ 2159817 h 2355333"/>
                <a:gd name="connsiteX4" fmla="*/ 119491 w 3238943"/>
                <a:gd name="connsiteY4" fmla="*/ 620646 h 2355333"/>
                <a:gd name="connsiteX5" fmla="*/ 1269732 w 3238943"/>
                <a:gd name="connsiteY5" fmla="*/ 12 h 2355333"/>
                <a:gd name="connsiteX0" fmla="*/ 1269732 w 3238943"/>
                <a:gd name="connsiteY0" fmla="*/ 12 h 2355333"/>
                <a:gd name="connsiteX1" fmla="*/ 3061294 w 3238943"/>
                <a:gd name="connsiteY1" fmla="*/ 608233 h 2355333"/>
                <a:gd name="connsiteX2" fmla="*/ 2866829 w 3238943"/>
                <a:gd name="connsiteY2" fmla="*/ 2163954 h 2355333"/>
                <a:gd name="connsiteX3" fmla="*/ 347057 w 3238943"/>
                <a:gd name="connsiteY3" fmla="*/ 2159817 h 2355333"/>
                <a:gd name="connsiteX4" fmla="*/ 119491 w 3238943"/>
                <a:gd name="connsiteY4" fmla="*/ 620646 h 2355333"/>
                <a:gd name="connsiteX5" fmla="*/ 1269732 w 3238943"/>
                <a:gd name="connsiteY5" fmla="*/ 12 h 2355333"/>
                <a:gd name="connsiteX0" fmla="*/ 1269732 w 3238943"/>
                <a:gd name="connsiteY0" fmla="*/ 258783 h 2614104"/>
                <a:gd name="connsiteX1" fmla="*/ 3061294 w 3238943"/>
                <a:gd name="connsiteY1" fmla="*/ 867004 h 2614104"/>
                <a:gd name="connsiteX2" fmla="*/ 2866829 w 3238943"/>
                <a:gd name="connsiteY2" fmla="*/ 2422725 h 2614104"/>
                <a:gd name="connsiteX3" fmla="*/ 347057 w 3238943"/>
                <a:gd name="connsiteY3" fmla="*/ 2418588 h 2614104"/>
                <a:gd name="connsiteX4" fmla="*/ 119491 w 3238943"/>
                <a:gd name="connsiteY4" fmla="*/ 879417 h 2614104"/>
                <a:gd name="connsiteX5" fmla="*/ 1269732 w 3238943"/>
                <a:gd name="connsiteY5" fmla="*/ 258783 h 2614104"/>
                <a:gd name="connsiteX0" fmla="*/ 1269732 w 3238943"/>
                <a:gd name="connsiteY0" fmla="*/ 258783 h 2614104"/>
                <a:gd name="connsiteX1" fmla="*/ 3061294 w 3238943"/>
                <a:gd name="connsiteY1" fmla="*/ 867004 h 2614104"/>
                <a:gd name="connsiteX2" fmla="*/ 2866829 w 3238943"/>
                <a:gd name="connsiteY2" fmla="*/ 2422725 h 2614104"/>
                <a:gd name="connsiteX3" fmla="*/ 347057 w 3238943"/>
                <a:gd name="connsiteY3" fmla="*/ 2418588 h 2614104"/>
                <a:gd name="connsiteX4" fmla="*/ 119491 w 3238943"/>
                <a:gd name="connsiteY4" fmla="*/ 879417 h 2614104"/>
                <a:gd name="connsiteX5" fmla="*/ 1269732 w 3238943"/>
                <a:gd name="connsiteY5" fmla="*/ 258783 h 2614104"/>
                <a:gd name="connsiteX0" fmla="*/ 1269732 w 3238943"/>
                <a:gd name="connsiteY0" fmla="*/ 446661 h 2801982"/>
                <a:gd name="connsiteX1" fmla="*/ 3061294 w 3238943"/>
                <a:gd name="connsiteY1" fmla="*/ 1054882 h 2801982"/>
                <a:gd name="connsiteX2" fmla="*/ 2866829 w 3238943"/>
                <a:gd name="connsiteY2" fmla="*/ 2610603 h 2801982"/>
                <a:gd name="connsiteX3" fmla="*/ 347057 w 3238943"/>
                <a:gd name="connsiteY3" fmla="*/ 2606466 h 2801982"/>
                <a:gd name="connsiteX4" fmla="*/ 119491 w 3238943"/>
                <a:gd name="connsiteY4" fmla="*/ 1067295 h 2801982"/>
                <a:gd name="connsiteX5" fmla="*/ 1269732 w 3238943"/>
                <a:gd name="connsiteY5" fmla="*/ 446661 h 2801982"/>
                <a:gd name="connsiteX0" fmla="*/ 1269732 w 3238943"/>
                <a:gd name="connsiteY0" fmla="*/ 579233 h 2934554"/>
                <a:gd name="connsiteX1" fmla="*/ 3061294 w 3238943"/>
                <a:gd name="connsiteY1" fmla="*/ 1187454 h 2934554"/>
                <a:gd name="connsiteX2" fmla="*/ 2866829 w 3238943"/>
                <a:gd name="connsiteY2" fmla="*/ 2743175 h 2934554"/>
                <a:gd name="connsiteX3" fmla="*/ 347057 w 3238943"/>
                <a:gd name="connsiteY3" fmla="*/ 2739038 h 2934554"/>
                <a:gd name="connsiteX4" fmla="*/ 119491 w 3238943"/>
                <a:gd name="connsiteY4" fmla="*/ 1199867 h 2934554"/>
                <a:gd name="connsiteX5" fmla="*/ 1269732 w 3238943"/>
                <a:gd name="connsiteY5" fmla="*/ 579233 h 2934554"/>
                <a:gd name="connsiteX0" fmla="*/ 1269732 w 3521651"/>
                <a:gd name="connsiteY0" fmla="*/ 579233 h 2934554"/>
                <a:gd name="connsiteX1" fmla="*/ 3061294 w 3521651"/>
                <a:gd name="connsiteY1" fmla="*/ 1187454 h 2934554"/>
                <a:gd name="connsiteX2" fmla="*/ 2866829 w 3521651"/>
                <a:gd name="connsiteY2" fmla="*/ 2743175 h 2934554"/>
                <a:gd name="connsiteX3" fmla="*/ 347057 w 3521651"/>
                <a:gd name="connsiteY3" fmla="*/ 2739038 h 2934554"/>
                <a:gd name="connsiteX4" fmla="*/ 119491 w 3521651"/>
                <a:gd name="connsiteY4" fmla="*/ 1199867 h 2934554"/>
                <a:gd name="connsiteX5" fmla="*/ 1269732 w 3521651"/>
                <a:gd name="connsiteY5" fmla="*/ 579233 h 2934554"/>
                <a:gd name="connsiteX0" fmla="*/ 1269732 w 3521651"/>
                <a:gd name="connsiteY0" fmla="*/ 579233 h 2934554"/>
                <a:gd name="connsiteX1" fmla="*/ 3061294 w 3521651"/>
                <a:gd name="connsiteY1" fmla="*/ 1187454 h 2934554"/>
                <a:gd name="connsiteX2" fmla="*/ 2866829 w 3521651"/>
                <a:gd name="connsiteY2" fmla="*/ 2743175 h 2934554"/>
                <a:gd name="connsiteX3" fmla="*/ 347057 w 3521651"/>
                <a:gd name="connsiteY3" fmla="*/ 2739038 h 2934554"/>
                <a:gd name="connsiteX4" fmla="*/ 119491 w 3521651"/>
                <a:gd name="connsiteY4" fmla="*/ 1199867 h 2934554"/>
                <a:gd name="connsiteX5" fmla="*/ 1269732 w 3521651"/>
                <a:gd name="connsiteY5" fmla="*/ 579233 h 2934554"/>
                <a:gd name="connsiteX0" fmla="*/ 1269732 w 3612038"/>
                <a:gd name="connsiteY0" fmla="*/ 579233 h 2854908"/>
                <a:gd name="connsiteX1" fmla="*/ 3061294 w 3612038"/>
                <a:gd name="connsiteY1" fmla="*/ 1187454 h 2854908"/>
                <a:gd name="connsiteX2" fmla="*/ 2866829 w 3612038"/>
                <a:gd name="connsiteY2" fmla="*/ 2743175 h 2854908"/>
                <a:gd name="connsiteX3" fmla="*/ 347057 w 3612038"/>
                <a:gd name="connsiteY3" fmla="*/ 2739038 h 2854908"/>
                <a:gd name="connsiteX4" fmla="*/ 119491 w 3612038"/>
                <a:gd name="connsiteY4" fmla="*/ 1199867 h 2854908"/>
                <a:gd name="connsiteX5" fmla="*/ 1269732 w 3612038"/>
                <a:gd name="connsiteY5" fmla="*/ 579233 h 2854908"/>
                <a:gd name="connsiteX0" fmla="*/ 1269732 w 3622531"/>
                <a:gd name="connsiteY0" fmla="*/ 579233 h 2854908"/>
                <a:gd name="connsiteX1" fmla="*/ 3061294 w 3622531"/>
                <a:gd name="connsiteY1" fmla="*/ 1187454 h 2854908"/>
                <a:gd name="connsiteX2" fmla="*/ 2866829 w 3622531"/>
                <a:gd name="connsiteY2" fmla="*/ 2743175 h 2854908"/>
                <a:gd name="connsiteX3" fmla="*/ 347057 w 3622531"/>
                <a:gd name="connsiteY3" fmla="*/ 2739038 h 2854908"/>
                <a:gd name="connsiteX4" fmla="*/ 119491 w 3622531"/>
                <a:gd name="connsiteY4" fmla="*/ 1199867 h 2854908"/>
                <a:gd name="connsiteX5" fmla="*/ 1269732 w 3622531"/>
                <a:gd name="connsiteY5" fmla="*/ 579233 h 2854908"/>
                <a:gd name="connsiteX0" fmla="*/ 1269732 w 3621256"/>
                <a:gd name="connsiteY0" fmla="*/ 579233 h 2854908"/>
                <a:gd name="connsiteX1" fmla="*/ 3061294 w 3621256"/>
                <a:gd name="connsiteY1" fmla="*/ 1187454 h 2854908"/>
                <a:gd name="connsiteX2" fmla="*/ 2866829 w 3621256"/>
                <a:gd name="connsiteY2" fmla="*/ 2743175 h 2854908"/>
                <a:gd name="connsiteX3" fmla="*/ 347057 w 3621256"/>
                <a:gd name="connsiteY3" fmla="*/ 2739038 h 2854908"/>
                <a:gd name="connsiteX4" fmla="*/ 119491 w 3621256"/>
                <a:gd name="connsiteY4" fmla="*/ 1199867 h 2854908"/>
                <a:gd name="connsiteX5" fmla="*/ 1269732 w 3621256"/>
                <a:gd name="connsiteY5" fmla="*/ 579233 h 2854908"/>
                <a:gd name="connsiteX0" fmla="*/ 1269732 w 3621256"/>
                <a:gd name="connsiteY0" fmla="*/ 579233 h 2854908"/>
                <a:gd name="connsiteX1" fmla="*/ 3061294 w 3621256"/>
                <a:gd name="connsiteY1" fmla="*/ 1187454 h 2854908"/>
                <a:gd name="connsiteX2" fmla="*/ 2866829 w 3621256"/>
                <a:gd name="connsiteY2" fmla="*/ 2743175 h 2854908"/>
                <a:gd name="connsiteX3" fmla="*/ 347057 w 3621256"/>
                <a:gd name="connsiteY3" fmla="*/ 2739038 h 2854908"/>
                <a:gd name="connsiteX4" fmla="*/ 119491 w 3621256"/>
                <a:gd name="connsiteY4" fmla="*/ 1199867 h 2854908"/>
                <a:gd name="connsiteX5" fmla="*/ 1269732 w 3621256"/>
                <a:gd name="connsiteY5" fmla="*/ 579233 h 2854908"/>
                <a:gd name="connsiteX0" fmla="*/ 1350444 w 3701968"/>
                <a:gd name="connsiteY0" fmla="*/ 579233 h 2743175"/>
                <a:gd name="connsiteX1" fmla="*/ 3142006 w 3701968"/>
                <a:gd name="connsiteY1" fmla="*/ 1187454 h 2743175"/>
                <a:gd name="connsiteX2" fmla="*/ 2947541 w 3701968"/>
                <a:gd name="connsiteY2" fmla="*/ 2743175 h 2743175"/>
                <a:gd name="connsiteX3" fmla="*/ 427769 w 3701968"/>
                <a:gd name="connsiteY3" fmla="*/ 2739038 h 2743175"/>
                <a:gd name="connsiteX4" fmla="*/ 200203 w 3701968"/>
                <a:gd name="connsiteY4" fmla="*/ 1199867 h 2743175"/>
                <a:gd name="connsiteX5" fmla="*/ 1350444 w 3701968"/>
                <a:gd name="connsiteY5" fmla="*/ 579233 h 2743175"/>
                <a:gd name="connsiteX0" fmla="*/ 1264463 w 3615987"/>
                <a:gd name="connsiteY0" fmla="*/ 579233 h 2743175"/>
                <a:gd name="connsiteX1" fmla="*/ 3056025 w 3615987"/>
                <a:gd name="connsiteY1" fmla="*/ 1187454 h 2743175"/>
                <a:gd name="connsiteX2" fmla="*/ 2861560 w 3615987"/>
                <a:gd name="connsiteY2" fmla="*/ 2743175 h 2743175"/>
                <a:gd name="connsiteX3" fmla="*/ 341788 w 3615987"/>
                <a:gd name="connsiteY3" fmla="*/ 2739038 h 2743175"/>
                <a:gd name="connsiteX4" fmla="*/ 114222 w 3615987"/>
                <a:gd name="connsiteY4" fmla="*/ 1199867 h 2743175"/>
                <a:gd name="connsiteX5" fmla="*/ 1264463 w 3615987"/>
                <a:gd name="connsiteY5" fmla="*/ 579233 h 2743175"/>
                <a:gd name="connsiteX0" fmla="*/ 1615923 w 3967447"/>
                <a:gd name="connsiteY0" fmla="*/ 579233 h 2743175"/>
                <a:gd name="connsiteX1" fmla="*/ 3407485 w 3967447"/>
                <a:gd name="connsiteY1" fmla="*/ 1187454 h 2743175"/>
                <a:gd name="connsiteX2" fmla="*/ 3213020 w 3967447"/>
                <a:gd name="connsiteY2" fmla="*/ 2743175 h 2743175"/>
                <a:gd name="connsiteX3" fmla="*/ 693248 w 3967447"/>
                <a:gd name="connsiteY3" fmla="*/ 2739038 h 2743175"/>
                <a:gd name="connsiteX4" fmla="*/ 465682 w 3967447"/>
                <a:gd name="connsiteY4" fmla="*/ 1199867 h 2743175"/>
                <a:gd name="connsiteX5" fmla="*/ 1615923 w 3967447"/>
                <a:gd name="connsiteY5" fmla="*/ 579233 h 2743175"/>
                <a:gd name="connsiteX0" fmla="*/ 1657826 w 4009350"/>
                <a:gd name="connsiteY0" fmla="*/ 579233 h 2743175"/>
                <a:gd name="connsiteX1" fmla="*/ 3449388 w 4009350"/>
                <a:gd name="connsiteY1" fmla="*/ 1187454 h 2743175"/>
                <a:gd name="connsiteX2" fmla="*/ 3254923 w 4009350"/>
                <a:gd name="connsiteY2" fmla="*/ 2743175 h 2743175"/>
                <a:gd name="connsiteX3" fmla="*/ 735151 w 4009350"/>
                <a:gd name="connsiteY3" fmla="*/ 2739038 h 2743175"/>
                <a:gd name="connsiteX4" fmla="*/ 507585 w 4009350"/>
                <a:gd name="connsiteY4" fmla="*/ 1199867 h 2743175"/>
                <a:gd name="connsiteX5" fmla="*/ 1657826 w 4009350"/>
                <a:gd name="connsiteY5" fmla="*/ 579233 h 2743175"/>
                <a:gd name="connsiteX0" fmla="*/ 1676892 w 4028416"/>
                <a:gd name="connsiteY0" fmla="*/ 579233 h 2743175"/>
                <a:gd name="connsiteX1" fmla="*/ 3468454 w 4028416"/>
                <a:gd name="connsiteY1" fmla="*/ 1187454 h 2743175"/>
                <a:gd name="connsiteX2" fmla="*/ 3273989 w 4028416"/>
                <a:gd name="connsiteY2" fmla="*/ 2743175 h 2743175"/>
                <a:gd name="connsiteX3" fmla="*/ 754217 w 4028416"/>
                <a:gd name="connsiteY3" fmla="*/ 2739038 h 2743175"/>
                <a:gd name="connsiteX4" fmla="*/ 526651 w 4028416"/>
                <a:gd name="connsiteY4" fmla="*/ 1199867 h 2743175"/>
                <a:gd name="connsiteX5" fmla="*/ 1676892 w 4028416"/>
                <a:gd name="connsiteY5" fmla="*/ 579233 h 2743175"/>
                <a:gd name="connsiteX0" fmla="*/ 1676892 w 4028416"/>
                <a:gd name="connsiteY0" fmla="*/ 579233 h 2743175"/>
                <a:gd name="connsiteX1" fmla="*/ 3468454 w 4028416"/>
                <a:gd name="connsiteY1" fmla="*/ 1187454 h 2743175"/>
                <a:gd name="connsiteX2" fmla="*/ 3273989 w 4028416"/>
                <a:gd name="connsiteY2" fmla="*/ 2743175 h 2743175"/>
                <a:gd name="connsiteX3" fmla="*/ 754217 w 4028416"/>
                <a:gd name="connsiteY3" fmla="*/ 2739038 h 2743175"/>
                <a:gd name="connsiteX4" fmla="*/ 526651 w 4028416"/>
                <a:gd name="connsiteY4" fmla="*/ 1199867 h 2743175"/>
                <a:gd name="connsiteX5" fmla="*/ 1676892 w 4028416"/>
                <a:gd name="connsiteY5" fmla="*/ 579233 h 2743175"/>
                <a:gd name="connsiteX0" fmla="*/ 1676892 w 4028416"/>
                <a:gd name="connsiteY0" fmla="*/ 579233 h 2743175"/>
                <a:gd name="connsiteX1" fmla="*/ 3468454 w 4028416"/>
                <a:gd name="connsiteY1" fmla="*/ 1187454 h 2743175"/>
                <a:gd name="connsiteX2" fmla="*/ 3273989 w 4028416"/>
                <a:gd name="connsiteY2" fmla="*/ 2743175 h 2743175"/>
                <a:gd name="connsiteX3" fmla="*/ 754217 w 4028416"/>
                <a:gd name="connsiteY3" fmla="*/ 2739038 h 2743175"/>
                <a:gd name="connsiteX4" fmla="*/ 526651 w 4028416"/>
                <a:gd name="connsiteY4" fmla="*/ 1199867 h 2743175"/>
                <a:gd name="connsiteX5" fmla="*/ 1676892 w 4028416"/>
                <a:gd name="connsiteY5" fmla="*/ 579233 h 27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416" h="2743175">
                  <a:moveTo>
                    <a:pt x="1676892" y="579233"/>
                  </a:moveTo>
                  <a:cubicBezTo>
                    <a:pt x="2129955" y="-444812"/>
                    <a:pt x="3736015" y="-29677"/>
                    <a:pt x="3468454" y="1187454"/>
                  </a:cubicBezTo>
                  <a:cubicBezTo>
                    <a:pt x="4409059" y="1543973"/>
                    <a:pt x="4040816" y="2741106"/>
                    <a:pt x="3273989" y="2743175"/>
                  </a:cubicBezTo>
                  <a:lnTo>
                    <a:pt x="754217" y="2739038"/>
                  </a:lnTo>
                  <a:cubicBezTo>
                    <a:pt x="-63640" y="2738349"/>
                    <a:pt x="-327754" y="1518459"/>
                    <a:pt x="526651" y="1199867"/>
                  </a:cubicBezTo>
                  <a:cubicBezTo>
                    <a:pt x="341840" y="484070"/>
                    <a:pt x="1186592" y="59970"/>
                    <a:pt x="1676892" y="57923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49" dirty="0"/>
            </a:p>
          </p:txBody>
        </p:sp>
      </p:grpSp>
      <p:sp>
        <p:nvSpPr>
          <p:cNvPr id="26" name="Titel 25"/>
          <p:cNvSpPr>
            <a:spLocks noGrp="1"/>
          </p:cNvSpPr>
          <p:nvPr>
            <p:ph type="title"/>
          </p:nvPr>
        </p:nvSpPr>
        <p:spPr/>
        <p:txBody>
          <a:bodyPr/>
          <a:lstStyle/>
          <a:p>
            <a:r>
              <a:rPr lang="de-DE" dirty="0" err="1" smtClean="0"/>
              <a:t>Continuous</a:t>
            </a:r>
            <a:r>
              <a:rPr lang="de-DE" dirty="0" smtClean="0"/>
              <a:t> </a:t>
            </a:r>
            <a:r>
              <a:rPr lang="de-DE" dirty="0" err="1" smtClean="0"/>
              <a:t>Delivery</a:t>
            </a:r>
            <a:r>
              <a:rPr lang="de-DE" dirty="0" smtClean="0"/>
              <a:t> in die Cloud</a:t>
            </a:r>
            <a:endParaRPr lang="de-DE" dirty="0"/>
          </a:p>
        </p:txBody>
      </p:sp>
    </p:spTree>
    <p:extLst>
      <p:ext uri="{BB962C8B-B14F-4D97-AF65-F5344CB8AC3E}">
        <p14:creationId xmlns:p14="http://schemas.microsoft.com/office/powerpoint/2010/main" val="38357200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07904" y="1635646"/>
            <a:ext cx="3638281" cy="2063681"/>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solidFill>
                  <a:schemeClr val="tx1"/>
                </a:solidFill>
              </a:rPr>
              <a:t>Service Host</a:t>
            </a:r>
            <a:endParaRPr lang="de-DE" sz="1200" dirty="0">
              <a:solidFill>
                <a:schemeClr val="tx1"/>
              </a:solidFill>
            </a:endParaRPr>
          </a:p>
        </p:txBody>
      </p:sp>
      <p:sp>
        <p:nvSpPr>
          <p:cNvPr id="4" name="Rectangle 3"/>
          <p:cNvSpPr/>
          <p:nvPr/>
        </p:nvSpPr>
        <p:spPr>
          <a:xfrm>
            <a:off x="296653" y="2458341"/>
            <a:ext cx="1461977" cy="6060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FT Modell</a:t>
            </a:r>
            <a:endParaRPr lang="de-DE" sz="1200" dirty="0"/>
          </a:p>
        </p:txBody>
      </p:sp>
      <p:sp>
        <p:nvSpPr>
          <p:cNvPr id="5" name="Rectangle 4"/>
          <p:cNvSpPr/>
          <p:nvPr/>
        </p:nvSpPr>
        <p:spPr>
          <a:xfrm>
            <a:off x="2045704" y="2458341"/>
            <a:ext cx="1238693" cy="6060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FT Controller</a:t>
            </a:r>
            <a:endParaRPr lang="de-DE" sz="1200" dirty="0"/>
          </a:p>
        </p:txBody>
      </p:sp>
      <p:sp>
        <p:nvSpPr>
          <p:cNvPr id="6" name="Rectangle 5"/>
          <p:cNvSpPr/>
          <p:nvPr/>
        </p:nvSpPr>
        <p:spPr>
          <a:xfrm>
            <a:off x="4060578" y="2041012"/>
            <a:ext cx="1318437" cy="14407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FT Service</a:t>
            </a:r>
            <a:endParaRPr lang="de-DE" sz="1200" dirty="0"/>
          </a:p>
        </p:txBody>
      </p:sp>
      <p:sp>
        <p:nvSpPr>
          <p:cNvPr id="7" name="Rectangle 6"/>
          <p:cNvSpPr/>
          <p:nvPr/>
        </p:nvSpPr>
        <p:spPr>
          <a:xfrm>
            <a:off x="4204116" y="2500870"/>
            <a:ext cx="808075" cy="5635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FT API</a:t>
            </a:r>
            <a:endParaRPr lang="de-DE" sz="1200" dirty="0"/>
          </a:p>
        </p:txBody>
      </p:sp>
      <p:sp>
        <p:nvSpPr>
          <p:cNvPr id="8" name="Left-Right Arrow 7"/>
          <p:cNvSpPr/>
          <p:nvPr/>
        </p:nvSpPr>
        <p:spPr>
          <a:xfrm>
            <a:off x="1763944" y="2676308"/>
            <a:ext cx="276447" cy="170121"/>
          </a:xfrm>
          <a:prstGeom prst="lef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9" name="Left-Right Arrow 8"/>
          <p:cNvSpPr/>
          <p:nvPr/>
        </p:nvSpPr>
        <p:spPr>
          <a:xfrm>
            <a:off x="3289711" y="2697573"/>
            <a:ext cx="914405" cy="170121"/>
          </a:xfrm>
          <a:prstGeom prst="lef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0" name="Rectangle 9"/>
          <p:cNvSpPr/>
          <p:nvPr/>
        </p:nvSpPr>
        <p:spPr>
          <a:xfrm>
            <a:off x="5660150" y="2041012"/>
            <a:ext cx="1318437" cy="4598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Counter Service</a:t>
            </a:r>
          </a:p>
          <a:p>
            <a:pPr algn="ctr"/>
            <a:r>
              <a:rPr lang="de-DE" sz="1200" dirty="0"/>
              <a:t>V1</a:t>
            </a:r>
            <a:endParaRPr lang="de-DE" sz="1200" dirty="0"/>
          </a:p>
        </p:txBody>
      </p:sp>
      <p:sp>
        <p:nvSpPr>
          <p:cNvPr id="11" name="Left-Right Arrow 10"/>
          <p:cNvSpPr/>
          <p:nvPr/>
        </p:nvSpPr>
        <p:spPr>
          <a:xfrm>
            <a:off x="5379015" y="2185881"/>
            <a:ext cx="276447" cy="170121"/>
          </a:xfrm>
          <a:prstGeom prst="lef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 name="Rectangle 11"/>
          <p:cNvSpPr/>
          <p:nvPr/>
        </p:nvSpPr>
        <p:spPr>
          <a:xfrm>
            <a:off x="7544468" y="2041011"/>
            <a:ext cx="1318437" cy="677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Items Counter </a:t>
            </a:r>
          </a:p>
        </p:txBody>
      </p:sp>
      <p:sp>
        <p:nvSpPr>
          <p:cNvPr id="13" name="Left-Right Arrow 12"/>
          <p:cNvSpPr/>
          <p:nvPr/>
        </p:nvSpPr>
        <p:spPr>
          <a:xfrm>
            <a:off x="6973899" y="2185881"/>
            <a:ext cx="570569" cy="170121"/>
          </a:xfrm>
          <a:prstGeom prst="lef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 name="Rectangle 14"/>
          <p:cNvSpPr/>
          <p:nvPr/>
        </p:nvSpPr>
        <p:spPr>
          <a:xfrm>
            <a:off x="5655462" y="3021865"/>
            <a:ext cx="1318437" cy="4598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Counter Service</a:t>
            </a:r>
          </a:p>
          <a:p>
            <a:pPr algn="ctr"/>
            <a:r>
              <a:rPr lang="de-DE" sz="1200" dirty="0"/>
              <a:t>V2</a:t>
            </a:r>
            <a:endParaRPr lang="de-DE" sz="1200" dirty="0"/>
          </a:p>
        </p:txBody>
      </p:sp>
      <p:sp>
        <p:nvSpPr>
          <p:cNvPr id="16" name="Rectangle 15"/>
          <p:cNvSpPr/>
          <p:nvPr/>
        </p:nvSpPr>
        <p:spPr>
          <a:xfrm>
            <a:off x="7544468" y="3021865"/>
            <a:ext cx="1318437" cy="4598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Items Counter </a:t>
            </a:r>
          </a:p>
          <a:p>
            <a:pPr algn="ctr"/>
            <a:r>
              <a:rPr lang="de-DE" sz="1200" dirty="0"/>
              <a:t>V1</a:t>
            </a:r>
            <a:endParaRPr lang="de-DE" sz="1200" dirty="0"/>
          </a:p>
        </p:txBody>
      </p:sp>
      <p:sp>
        <p:nvSpPr>
          <p:cNvPr id="17" name="Left-Right Arrow 16"/>
          <p:cNvSpPr/>
          <p:nvPr/>
        </p:nvSpPr>
        <p:spPr>
          <a:xfrm>
            <a:off x="5379015" y="3145469"/>
            <a:ext cx="276447" cy="170121"/>
          </a:xfrm>
          <a:prstGeom prst="lef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8" name="Left-Right Arrow 17"/>
          <p:cNvSpPr/>
          <p:nvPr/>
        </p:nvSpPr>
        <p:spPr>
          <a:xfrm>
            <a:off x="6973899" y="3145469"/>
            <a:ext cx="570569" cy="170121"/>
          </a:xfrm>
          <a:prstGeom prst="lef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9" name="Left-Right Arrow 18"/>
          <p:cNvSpPr/>
          <p:nvPr/>
        </p:nvSpPr>
        <p:spPr>
          <a:xfrm rot="3022390">
            <a:off x="6832533" y="2739600"/>
            <a:ext cx="856221" cy="170121"/>
          </a:xfrm>
          <a:prstGeom prst="lef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0" name="Rectangle 19"/>
          <p:cNvSpPr/>
          <p:nvPr/>
        </p:nvSpPr>
        <p:spPr>
          <a:xfrm>
            <a:off x="7544468" y="3021864"/>
            <a:ext cx="1318437" cy="6774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Items Counter </a:t>
            </a:r>
          </a:p>
          <a:p>
            <a:pPr algn="ctr"/>
            <a:endParaRPr lang="de-DE" sz="1200" dirty="0">
              <a:solidFill>
                <a:srgbClr val="FF0000"/>
              </a:solidFill>
            </a:endParaRPr>
          </a:p>
        </p:txBody>
      </p:sp>
      <p:sp>
        <p:nvSpPr>
          <p:cNvPr id="21" name="Rectangle 20"/>
          <p:cNvSpPr/>
          <p:nvPr/>
        </p:nvSpPr>
        <p:spPr>
          <a:xfrm>
            <a:off x="7791600" y="2343648"/>
            <a:ext cx="868334" cy="3144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View V1</a:t>
            </a:r>
          </a:p>
        </p:txBody>
      </p:sp>
      <p:sp>
        <p:nvSpPr>
          <p:cNvPr id="22" name="Rectangle 21"/>
          <p:cNvSpPr/>
          <p:nvPr/>
        </p:nvSpPr>
        <p:spPr>
          <a:xfrm>
            <a:off x="7769692" y="3342197"/>
            <a:ext cx="868334" cy="3144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View V1</a:t>
            </a:r>
          </a:p>
        </p:txBody>
      </p:sp>
      <p:sp>
        <p:nvSpPr>
          <p:cNvPr id="23" name="Rectangle 22"/>
          <p:cNvSpPr/>
          <p:nvPr/>
        </p:nvSpPr>
        <p:spPr>
          <a:xfrm>
            <a:off x="7769692" y="3342328"/>
            <a:ext cx="868334" cy="3144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solidFill>
                  <a:srgbClr val="FF0000"/>
                </a:solidFill>
              </a:rPr>
              <a:t>View V2</a:t>
            </a:r>
          </a:p>
        </p:txBody>
      </p:sp>
      <p:sp>
        <p:nvSpPr>
          <p:cNvPr id="24" name="Title 23"/>
          <p:cNvSpPr>
            <a:spLocks noGrp="1"/>
          </p:cNvSpPr>
          <p:nvPr>
            <p:ph type="title"/>
          </p:nvPr>
        </p:nvSpPr>
        <p:spPr/>
        <p:txBody>
          <a:bodyPr/>
          <a:lstStyle/>
          <a:p>
            <a:r>
              <a:rPr lang="de-DE" dirty="0" smtClean="0"/>
              <a:t>Live Update</a:t>
            </a:r>
            <a:endParaRPr lang="de-DE" dirty="0"/>
          </a:p>
        </p:txBody>
      </p:sp>
    </p:spTree>
    <p:extLst>
      <p:ext uri="{BB962C8B-B14F-4D97-AF65-F5344CB8AC3E}">
        <p14:creationId xmlns:p14="http://schemas.microsoft.com/office/powerpoint/2010/main" val="2084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Text Placeholder 2"/>
          <p:cNvSpPr>
            <a:spLocks noGrp="1"/>
          </p:cNvSpPr>
          <p:nvPr>
            <p:ph type="body" sz="quarter" idx="14"/>
          </p:nvPr>
        </p:nvSpPr>
        <p:spPr/>
        <p:txBody>
          <a:bodyPr/>
          <a:lstStyle/>
          <a:p>
            <a:endParaRPr lang="de-DE"/>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461" b="31027"/>
          <a:stretch/>
        </p:blipFill>
        <p:spPr>
          <a:xfrm>
            <a:off x="0" y="2244"/>
            <a:ext cx="9144000" cy="4801753"/>
          </a:xfrm>
          <a:prstGeom prst="rect">
            <a:avLst/>
          </a:prstGeom>
        </p:spPr>
      </p:pic>
      <p:sp>
        <p:nvSpPr>
          <p:cNvPr id="8" name="Rectangle 7"/>
          <p:cNvSpPr/>
          <p:nvPr/>
        </p:nvSpPr>
        <p:spPr>
          <a:xfrm>
            <a:off x="5796136" y="4813559"/>
            <a:ext cx="3455786" cy="246221"/>
          </a:xfrm>
          <a:prstGeom prst="rect">
            <a:avLst/>
          </a:prstGeom>
        </p:spPr>
        <p:txBody>
          <a:bodyPr wrap="square">
            <a:spAutoFit/>
          </a:bodyPr>
          <a:lstStyle/>
          <a:p>
            <a:r>
              <a:rPr lang="de-DE" sz="1000" dirty="0"/>
              <a:t>https://www.flickr.com/photos/djquietstorm/4823356775</a:t>
            </a:r>
          </a:p>
        </p:txBody>
      </p:sp>
    </p:spTree>
    <p:extLst>
      <p:ext uri="{BB962C8B-B14F-4D97-AF65-F5344CB8AC3E}">
        <p14:creationId xmlns:p14="http://schemas.microsoft.com/office/powerpoint/2010/main" val="3016129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DevOps Ziele und Metriken</a:t>
            </a:r>
            <a:endParaRPr lang="de-DE" dirty="0"/>
          </a:p>
        </p:txBody>
      </p:sp>
      <p:grpSp>
        <p:nvGrpSpPr>
          <p:cNvPr id="2" name="Group 1"/>
          <p:cNvGrpSpPr/>
          <p:nvPr/>
        </p:nvGrpSpPr>
        <p:grpSpPr>
          <a:xfrm>
            <a:off x="539552" y="1167594"/>
            <a:ext cx="8136904" cy="2852134"/>
            <a:chOff x="205979" y="1259755"/>
            <a:chExt cx="8899921" cy="3385238"/>
          </a:xfrm>
        </p:grpSpPr>
        <p:sp>
          <p:nvSpPr>
            <p:cNvPr id="12" name="Rectangle 11"/>
            <p:cNvSpPr/>
            <p:nvPr/>
          </p:nvSpPr>
          <p:spPr bwMode="auto">
            <a:xfrm>
              <a:off x="2457609" y="1259755"/>
              <a:ext cx="2158132" cy="2391893"/>
            </a:xfrm>
            <a:prstGeom prst="rect">
              <a:avLst/>
            </a:prstGeom>
            <a:solidFill>
              <a:srgbClr val="20ABE9"/>
            </a:solidFill>
            <a:ln w="6350" cap="flat" cmpd="sng" algn="ctr">
              <a:noFill/>
              <a:prstDash val="solid"/>
              <a:headEnd type="none" w="med" len="med"/>
              <a:tailEnd type="none" w="med" len="med"/>
            </a:ln>
            <a:effectLst/>
          </p:spPr>
          <p:txBody>
            <a:bodyPr vert="horz" wrap="square" lIns="137160" tIns="109728" rIns="137160" bIns="109728" numCol="1" rtlCol="0" anchor="t" anchorCtr="0" compatLnSpc="1">
              <a:prstTxWarp prst="textNoShape">
                <a:avLst/>
              </a:prstTxWarp>
            </a:bodyPr>
            <a:lstStyle/>
            <a:p>
              <a:pPr defTabSz="384572" fontAlgn="base">
                <a:spcBef>
                  <a:spcPct val="0"/>
                </a:spcBef>
                <a:spcAft>
                  <a:spcPct val="0"/>
                </a:spcAft>
              </a:pP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Schneller</a:t>
              </a:r>
              <a: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t> auf </a:t>
              </a: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sich</a:t>
              </a:r>
              <a: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t> </a:t>
              </a: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ändernde</a:t>
              </a:r>
              <a: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t> </a:t>
              </a: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Geschäfts-anforderungen</a:t>
              </a:r>
              <a: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t> </a:t>
              </a: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reagieren</a:t>
              </a:r>
              <a:endParaRPr lang="en-US" sz="1800" kern="0" dirty="0">
                <a:gradFill>
                  <a:gsLst>
                    <a:gs pos="0">
                      <a:srgbClr val="8A3986">
                        <a:lumMod val="5000"/>
                        <a:lumOff val="95000"/>
                      </a:srgbClr>
                    </a:gs>
                    <a:gs pos="100000">
                      <a:srgbClr val="D1281C"/>
                    </a:gs>
                  </a:gsLst>
                  <a:lin ang="5400000" scaled="1"/>
                </a:gradFill>
                <a:latin typeface="Segoe UI Light"/>
                <a:ea typeface="Segoe UI" pitchFamily="34" charset="0"/>
                <a:cs typeface="Segoe UI" pitchFamily="34" charset="0"/>
              </a:endParaRPr>
            </a:p>
          </p:txBody>
        </p:sp>
        <p:sp>
          <p:nvSpPr>
            <p:cNvPr id="13" name="Rectangle 17"/>
            <p:cNvSpPr/>
            <p:nvPr/>
          </p:nvSpPr>
          <p:spPr bwMode="auto">
            <a:xfrm>
              <a:off x="4711620" y="1259755"/>
              <a:ext cx="2158132" cy="2391893"/>
            </a:xfrm>
            <a:prstGeom prst="rect">
              <a:avLst/>
            </a:prstGeom>
            <a:solidFill>
              <a:srgbClr val="D52D1A"/>
            </a:solidFill>
            <a:ln w="6350" cap="flat" cmpd="sng" algn="ctr">
              <a:noFill/>
              <a:prstDash val="solid"/>
              <a:headEnd type="none" w="med" len="med"/>
              <a:tailEnd type="none" w="med" len="med"/>
            </a:ln>
            <a:effectLst/>
          </p:spPr>
          <p:txBody>
            <a:bodyPr vert="horz" wrap="square" lIns="137160" tIns="109728" rIns="137160" bIns="109728" numCol="1" rtlCol="0" anchor="t" anchorCtr="0" compatLnSpc="1">
              <a:prstTxWarp prst="textNoShape">
                <a:avLst/>
              </a:prstTxWarp>
            </a:bodyPr>
            <a:lstStyle/>
            <a:p>
              <a:pPr defTabSz="384572" fontAlgn="base">
                <a:spcBef>
                  <a:spcPct val="0"/>
                </a:spcBef>
                <a:spcAft>
                  <a:spcPct val="0"/>
                </a:spcAft>
                <a:defRPr/>
              </a:pP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Fehlerrate</a:t>
              </a:r>
              <a: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t> </a:t>
              </a: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nach</a:t>
              </a:r>
              <a: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t> </a:t>
              </a: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Bereitstellungen</a:t>
              </a:r>
              <a: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t> </a:t>
              </a: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reduzieren</a:t>
              </a:r>
              <a:endPar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endParaRPr>
            </a:p>
          </p:txBody>
        </p:sp>
        <p:sp>
          <p:nvSpPr>
            <p:cNvPr id="14" name="Rectangle 24"/>
            <p:cNvSpPr/>
            <p:nvPr/>
          </p:nvSpPr>
          <p:spPr bwMode="auto">
            <a:xfrm>
              <a:off x="6965629" y="1259755"/>
              <a:ext cx="2140271" cy="2391893"/>
            </a:xfrm>
            <a:prstGeom prst="rect">
              <a:avLst/>
            </a:prstGeom>
            <a:solidFill>
              <a:srgbClr val="F17719"/>
            </a:solidFill>
            <a:ln w="6350" cap="flat" cmpd="sng" algn="ctr">
              <a:noFill/>
              <a:prstDash val="solid"/>
              <a:headEnd type="none" w="med" len="med"/>
              <a:tailEnd type="none" w="med" len="med"/>
            </a:ln>
            <a:effectLst/>
          </p:spPr>
          <p:txBody>
            <a:bodyPr vert="horz" wrap="square" lIns="137160" tIns="109728" rIns="137160" bIns="109728" numCol="1" rtlCol="0" anchor="t" anchorCtr="0" compatLnSpc="1">
              <a:prstTxWarp prst="textNoShape">
                <a:avLst/>
              </a:prstTxWarp>
            </a:bodyPr>
            <a:lstStyle/>
            <a:p>
              <a:pPr defTabSz="384572" fontAlgn="base">
                <a:spcBef>
                  <a:spcPct val="0"/>
                </a:spcBef>
                <a:spcAft>
                  <a:spcPct val="0"/>
                </a:spcAft>
                <a:defRPr/>
              </a:pPr>
              <a: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t>Mean-Time-to-Detect </a:t>
              </a:r>
              <a:b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br>
              <a: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t>&amp; Repair (MTTD, MTTR) </a:t>
              </a: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minimieren</a:t>
              </a:r>
              <a:endPar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endParaRPr>
            </a:p>
          </p:txBody>
        </p:sp>
        <p:sp>
          <p:nvSpPr>
            <p:cNvPr id="15" name="Rectangle 33"/>
            <p:cNvSpPr/>
            <p:nvPr/>
          </p:nvSpPr>
          <p:spPr bwMode="auto">
            <a:xfrm>
              <a:off x="205979" y="1259755"/>
              <a:ext cx="2155751" cy="2391893"/>
            </a:xfrm>
            <a:prstGeom prst="rect">
              <a:avLst/>
            </a:prstGeom>
            <a:solidFill>
              <a:srgbClr val="541868"/>
            </a:solidFill>
            <a:ln w="6350" cap="flat" cmpd="sng" algn="ctr">
              <a:noFill/>
              <a:prstDash val="solid"/>
              <a:headEnd type="none" w="med" len="med"/>
              <a:tailEnd type="none" w="med" len="med"/>
            </a:ln>
            <a:effectLst/>
          </p:spPr>
          <p:txBody>
            <a:bodyPr vert="horz" wrap="square" lIns="137160" tIns="109728" rIns="137160" bIns="109728" numCol="1" rtlCol="0" anchor="t" anchorCtr="0" compatLnSpc="1">
              <a:prstTxWarp prst="textNoShape">
                <a:avLst/>
              </a:prstTxWarp>
            </a:bodyPr>
            <a:lstStyle/>
            <a:p>
              <a:pPr defTabSz="384572" fontAlgn="base">
                <a:spcBef>
                  <a:spcPct val="0"/>
                </a:spcBef>
                <a:spcAft>
                  <a:spcPct val="0"/>
                </a:spcAft>
                <a:defRPr/>
              </a:pP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Bereitstellungs-zyklen</a:t>
              </a:r>
              <a:r>
                <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rPr>
                <a:t> </a:t>
              </a:r>
              <a:r>
                <a:rPr lang="en-US" sz="1800" kern="0" dirty="0" err="1">
                  <a:gradFill>
                    <a:gsLst>
                      <a:gs pos="0">
                        <a:srgbClr val="8A3986">
                          <a:lumMod val="5000"/>
                          <a:lumOff val="95000"/>
                        </a:srgbClr>
                      </a:gs>
                      <a:gs pos="100000">
                        <a:srgbClr val="FFFFFF"/>
                      </a:gs>
                    </a:gsLst>
                    <a:lin ang="5400000" scaled="1"/>
                  </a:gradFill>
                  <a:ea typeface="Segoe UI" pitchFamily="34" charset="0"/>
                  <a:cs typeface="Segoe UI" pitchFamily="34" charset="0"/>
                </a:rPr>
                <a:t>erhöhen</a:t>
              </a:r>
              <a:endParaRPr lang="en-US" sz="1800" kern="0" dirty="0">
                <a:gradFill>
                  <a:gsLst>
                    <a:gs pos="0">
                      <a:srgbClr val="8A3986">
                        <a:lumMod val="5000"/>
                        <a:lumOff val="95000"/>
                      </a:srgbClr>
                    </a:gs>
                    <a:gs pos="100000">
                      <a:srgbClr val="FFFFFF"/>
                    </a:gs>
                  </a:gsLst>
                  <a:lin ang="5400000" scaled="1"/>
                </a:gradFill>
                <a:ea typeface="Segoe UI" pitchFamily="34" charset="0"/>
                <a:cs typeface="Segoe UI" pitchFamily="34" charset="0"/>
              </a:endParaRPr>
            </a:p>
            <a:p>
              <a:pPr defTabSz="685157" fontAlgn="base">
                <a:spcBef>
                  <a:spcPct val="0"/>
                </a:spcBef>
                <a:spcAft>
                  <a:spcPct val="0"/>
                </a:spcAft>
                <a:defRPr/>
              </a:pPr>
              <a:endParaRPr lang="en-US" sz="1800" kern="0" dirty="0">
                <a:gradFill>
                  <a:gsLst>
                    <a:gs pos="0">
                      <a:srgbClr val="8A3986">
                        <a:lumMod val="5000"/>
                        <a:lumOff val="95000"/>
                      </a:srgbClr>
                    </a:gs>
                    <a:gs pos="100000">
                      <a:srgbClr val="FFFFFF"/>
                    </a:gs>
                  </a:gsLst>
                  <a:lin ang="5400000" scaled="1"/>
                </a:gradFill>
                <a:latin typeface="Segoe UI Light"/>
                <a:ea typeface="Segoe UI" pitchFamily="34" charset="0"/>
                <a:cs typeface="Segoe UI" pitchFamily="34" charset="0"/>
              </a:endParaRPr>
            </a:p>
          </p:txBody>
        </p:sp>
        <p:sp>
          <p:nvSpPr>
            <p:cNvPr id="16" name="Right Brace 5"/>
            <p:cNvSpPr/>
            <p:nvPr/>
          </p:nvSpPr>
          <p:spPr>
            <a:xfrm rot="5400000">
              <a:off x="2266460" y="1678835"/>
              <a:ext cx="274823" cy="4364831"/>
            </a:xfrm>
            <a:prstGeom prst="rightBrace">
              <a:avLst>
                <a:gd name="adj1" fmla="val 94113"/>
                <a:gd name="adj2" fmla="val 50000"/>
              </a:avLst>
            </a:prstGeom>
            <a:noFill/>
            <a:ln w="38100" cap="flat" cmpd="sng" algn="ctr">
              <a:solidFill>
                <a:srgbClr val="3F3F3F"/>
              </a:solidFill>
              <a:prstDash val="solid"/>
            </a:ln>
            <a:effectLst/>
          </p:spPr>
          <p:txBody>
            <a:bodyPr rtlCol="0" anchor="ctr"/>
            <a:lstStyle/>
            <a:p>
              <a:pPr algn="ctr" defTabSz="699557">
                <a:defRPr/>
              </a:pPr>
              <a:endParaRPr lang="en-US" sz="1377" kern="0" dirty="0">
                <a:solidFill>
                  <a:srgbClr val="505050"/>
                </a:solidFill>
                <a:latin typeface="Segoe UI"/>
              </a:endParaRPr>
            </a:p>
          </p:txBody>
        </p:sp>
        <p:sp>
          <p:nvSpPr>
            <p:cNvPr id="17" name="TextBox 6"/>
            <p:cNvSpPr txBox="1"/>
            <p:nvPr/>
          </p:nvSpPr>
          <p:spPr>
            <a:xfrm>
              <a:off x="1013266" y="3984055"/>
              <a:ext cx="2687147" cy="646331"/>
            </a:xfrm>
            <a:prstGeom prst="rect">
              <a:avLst/>
            </a:prstGeom>
            <a:noFill/>
          </p:spPr>
          <p:txBody>
            <a:bodyPr wrap="none" rtlCol="0">
              <a:spAutoFit/>
            </a:bodyPr>
            <a:lstStyle/>
            <a:p>
              <a:pPr algn="ctr" defTabSz="699557"/>
              <a:r>
                <a:rPr lang="en-US" sz="1800" dirty="0">
                  <a:gradFill>
                    <a:gsLst>
                      <a:gs pos="0">
                        <a:srgbClr val="3F3F3F"/>
                      </a:gs>
                      <a:gs pos="100000">
                        <a:srgbClr val="3F3F3F"/>
                      </a:gs>
                    </a:gsLst>
                    <a:lin ang="5400000" scaled="1"/>
                  </a:gradFill>
                  <a:cs typeface="Segoe UI" panose="020B0502040204020203" pitchFamily="34" charset="0"/>
                </a:rPr>
                <a:t>Performance </a:t>
              </a:r>
              <a:r>
                <a:rPr lang="en-US" sz="1800" dirty="0" err="1">
                  <a:gradFill>
                    <a:gsLst>
                      <a:gs pos="0">
                        <a:srgbClr val="3F3F3F"/>
                      </a:gs>
                      <a:gs pos="100000">
                        <a:srgbClr val="3F3F3F"/>
                      </a:gs>
                    </a:gsLst>
                    <a:lin ang="5400000" scaled="1"/>
                  </a:gradFill>
                  <a:cs typeface="Segoe UI" panose="020B0502040204020203" pitchFamily="34" charset="0"/>
                </a:rPr>
                <a:t>Indikatoren</a:t>
              </a:r>
              <a:endParaRPr lang="en-US" sz="1800" dirty="0">
                <a:gradFill>
                  <a:gsLst>
                    <a:gs pos="0">
                      <a:srgbClr val="3F3F3F"/>
                    </a:gs>
                    <a:gs pos="100000">
                      <a:srgbClr val="3F3F3F"/>
                    </a:gs>
                  </a:gsLst>
                  <a:lin ang="5400000" scaled="1"/>
                </a:gradFill>
                <a:cs typeface="Segoe UI" panose="020B0502040204020203" pitchFamily="34" charset="0"/>
              </a:endParaRPr>
            </a:p>
            <a:p>
              <a:pPr algn="ctr" defTabSz="699557"/>
              <a:r>
                <a:rPr lang="en-US" sz="1800" dirty="0" err="1">
                  <a:gradFill>
                    <a:gsLst>
                      <a:gs pos="0">
                        <a:srgbClr val="3F3F3F"/>
                      </a:gs>
                      <a:gs pos="100000">
                        <a:srgbClr val="3F3F3F"/>
                      </a:gs>
                    </a:gsLst>
                    <a:lin ang="5400000" scaled="1"/>
                  </a:gradFill>
                  <a:cs typeface="Segoe UI" panose="020B0502040204020203" pitchFamily="34" charset="0"/>
                </a:rPr>
                <a:t>für</a:t>
              </a:r>
              <a:r>
                <a:rPr lang="en-US" sz="1800" dirty="0">
                  <a:gradFill>
                    <a:gsLst>
                      <a:gs pos="0">
                        <a:srgbClr val="3F3F3F"/>
                      </a:gs>
                      <a:gs pos="100000">
                        <a:srgbClr val="3F3F3F"/>
                      </a:gs>
                    </a:gsLst>
                    <a:lin ang="5400000" scaled="1"/>
                  </a:gradFill>
                  <a:cs typeface="Segoe UI" panose="020B0502040204020203" pitchFamily="34" charset="0"/>
                </a:rPr>
                <a:t> </a:t>
              </a:r>
              <a:r>
                <a:rPr lang="en-US" sz="1800" b="1" dirty="0" err="1">
                  <a:gradFill>
                    <a:gsLst>
                      <a:gs pos="0">
                        <a:srgbClr val="3F3F3F"/>
                      </a:gs>
                      <a:gs pos="100000">
                        <a:srgbClr val="3F3F3F"/>
                      </a:gs>
                    </a:gsLst>
                    <a:lin ang="5400000" scaled="1"/>
                  </a:gradFill>
                  <a:cs typeface="Segoe UI" panose="020B0502040204020203" pitchFamily="34" charset="0"/>
                </a:rPr>
                <a:t>Agilität</a:t>
              </a:r>
              <a:endParaRPr lang="en-US" sz="1800" b="1" dirty="0">
                <a:gradFill>
                  <a:gsLst>
                    <a:gs pos="0">
                      <a:srgbClr val="3F3F3F"/>
                    </a:gs>
                    <a:gs pos="100000">
                      <a:srgbClr val="3F3F3F"/>
                    </a:gs>
                  </a:gsLst>
                  <a:lin ang="5400000" scaled="1"/>
                </a:gradFill>
                <a:cs typeface="Segoe UI" panose="020B0502040204020203" pitchFamily="34" charset="0"/>
              </a:endParaRPr>
            </a:p>
          </p:txBody>
        </p:sp>
        <p:sp>
          <p:nvSpPr>
            <p:cNvPr id="18" name="TextBox 22"/>
            <p:cNvSpPr txBox="1"/>
            <p:nvPr/>
          </p:nvSpPr>
          <p:spPr>
            <a:xfrm>
              <a:off x="5406186" y="3998662"/>
              <a:ext cx="2687147" cy="646331"/>
            </a:xfrm>
            <a:prstGeom prst="rect">
              <a:avLst/>
            </a:prstGeom>
            <a:noFill/>
          </p:spPr>
          <p:txBody>
            <a:bodyPr wrap="none" rtlCol="0">
              <a:spAutoFit/>
            </a:bodyPr>
            <a:lstStyle/>
            <a:p>
              <a:pPr algn="ctr" defTabSz="699557"/>
              <a:r>
                <a:rPr lang="en-US" sz="1800" dirty="0">
                  <a:gradFill>
                    <a:gsLst>
                      <a:gs pos="0">
                        <a:srgbClr val="3F3F3F"/>
                      </a:gs>
                      <a:gs pos="100000">
                        <a:srgbClr val="3F3F3F"/>
                      </a:gs>
                    </a:gsLst>
                    <a:lin ang="5400000" scaled="1"/>
                  </a:gradFill>
                  <a:cs typeface="Segoe UI" panose="020B0502040204020203" pitchFamily="34" charset="0"/>
                </a:rPr>
                <a:t>Performance </a:t>
              </a:r>
              <a:r>
                <a:rPr lang="en-US" sz="1800" dirty="0" err="1">
                  <a:gradFill>
                    <a:gsLst>
                      <a:gs pos="0">
                        <a:srgbClr val="3F3F3F"/>
                      </a:gs>
                      <a:gs pos="100000">
                        <a:srgbClr val="3F3F3F"/>
                      </a:gs>
                    </a:gsLst>
                    <a:lin ang="5400000" scaled="1"/>
                  </a:gradFill>
                  <a:cs typeface="Segoe UI" panose="020B0502040204020203" pitchFamily="34" charset="0"/>
                </a:rPr>
                <a:t>Indikatoren</a:t>
              </a:r>
              <a:endParaRPr lang="en-US" sz="1800" dirty="0">
                <a:gradFill>
                  <a:gsLst>
                    <a:gs pos="0">
                      <a:srgbClr val="3F3F3F"/>
                    </a:gs>
                    <a:gs pos="100000">
                      <a:srgbClr val="3F3F3F"/>
                    </a:gs>
                  </a:gsLst>
                  <a:lin ang="5400000" scaled="1"/>
                </a:gradFill>
                <a:cs typeface="Segoe UI" panose="020B0502040204020203" pitchFamily="34" charset="0"/>
              </a:endParaRPr>
            </a:p>
            <a:p>
              <a:pPr algn="ctr" defTabSz="699557"/>
              <a:r>
                <a:rPr lang="en-US" sz="1800" dirty="0" err="1">
                  <a:gradFill>
                    <a:gsLst>
                      <a:gs pos="0">
                        <a:srgbClr val="3F3F3F"/>
                      </a:gs>
                      <a:gs pos="100000">
                        <a:srgbClr val="3F3F3F"/>
                      </a:gs>
                    </a:gsLst>
                    <a:lin ang="5400000" scaled="1"/>
                  </a:gradFill>
                  <a:cs typeface="Segoe UI" panose="020B0502040204020203" pitchFamily="34" charset="0"/>
                </a:rPr>
                <a:t>für</a:t>
              </a:r>
              <a:r>
                <a:rPr lang="en-US" sz="1800" dirty="0">
                  <a:gradFill>
                    <a:gsLst>
                      <a:gs pos="0">
                        <a:srgbClr val="3F3F3F"/>
                      </a:gs>
                      <a:gs pos="100000">
                        <a:srgbClr val="3F3F3F"/>
                      </a:gs>
                    </a:gsLst>
                    <a:lin ang="5400000" scaled="1"/>
                  </a:gradFill>
                  <a:cs typeface="Segoe UI" panose="020B0502040204020203" pitchFamily="34" charset="0"/>
                </a:rPr>
                <a:t> </a:t>
              </a:r>
              <a:r>
                <a:rPr lang="en-US" sz="1800" b="1" dirty="0" err="1">
                  <a:gradFill>
                    <a:gsLst>
                      <a:gs pos="0">
                        <a:srgbClr val="3F3F3F"/>
                      </a:gs>
                      <a:gs pos="100000">
                        <a:srgbClr val="3F3F3F"/>
                      </a:gs>
                    </a:gsLst>
                    <a:lin ang="5400000" scaled="1"/>
                  </a:gradFill>
                  <a:cs typeface="Segoe UI" panose="020B0502040204020203" pitchFamily="34" charset="0"/>
                </a:rPr>
                <a:t>Verfügbarkeit</a:t>
              </a:r>
              <a:endParaRPr lang="en-US" sz="1800" b="1" dirty="0">
                <a:gradFill>
                  <a:gsLst>
                    <a:gs pos="0">
                      <a:srgbClr val="3F3F3F"/>
                    </a:gs>
                    <a:gs pos="100000">
                      <a:srgbClr val="3F3F3F"/>
                    </a:gs>
                  </a:gsLst>
                  <a:lin ang="5400000" scaled="1"/>
                </a:gradFill>
                <a:cs typeface="Segoe UI" panose="020B0502040204020203" pitchFamily="34" charset="0"/>
              </a:endParaRPr>
            </a:p>
          </p:txBody>
        </p:sp>
        <p:sp>
          <p:nvSpPr>
            <p:cNvPr id="19" name="Right Brace 35"/>
            <p:cNvSpPr/>
            <p:nvPr/>
          </p:nvSpPr>
          <p:spPr>
            <a:xfrm rot="5400000">
              <a:off x="6786073" y="1678835"/>
              <a:ext cx="274823" cy="4364831"/>
            </a:xfrm>
            <a:prstGeom prst="rightBrace">
              <a:avLst>
                <a:gd name="adj1" fmla="val 94113"/>
                <a:gd name="adj2" fmla="val 50000"/>
              </a:avLst>
            </a:prstGeom>
            <a:noFill/>
            <a:ln w="38100" cap="flat" cmpd="sng" algn="ctr">
              <a:solidFill>
                <a:srgbClr val="3F3F3F"/>
              </a:solidFill>
              <a:prstDash val="solid"/>
            </a:ln>
            <a:effectLst/>
          </p:spPr>
          <p:txBody>
            <a:bodyPr rtlCol="0" anchor="ctr"/>
            <a:lstStyle/>
            <a:p>
              <a:pPr algn="ctr" defTabSz="699557">
                <a:defRPr/>
              </a:pPr>
              <a:endParaRPr lang="en-US" sz="1377" kern="0" dirty="0">
                <a:solidFill>
                  <a:srgbClr val="505050"/>
                </a:solidFill>
                <a:latin typeface="Segoe UI"/>
              </a:endParaRPr>
            </a:p>
          </p:txBody>
        </p:sp>
      </p:grpSp>
    </p:spTree>
    <p:extLst>
      <p:ext uri="{BB962C8B-B14F-4D97-AF65-F5344CB8AC3E}">
        <p14:creationId xmlns:p14="http://schemas.microsoft.com/office/powerpoint/2010/main" val="233156857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1209" y="1491284"/>
            <a:ext cx="7630715" cy="738664"/>
          </a:xfrm>
        </p:spPr>
        <p:txBody>
          <a:bodyPr/>
          <a:lstStyle/>
          <a:p>
            <a:r>
              <a:rPr lang="de-DE" dirty="0" smtClean="0"/>
              <a:t>Enge Zusammenarbeit zwischen </a:t>
            </a:r>
            <a:r>
              <a:rPr lang="de-DE" dirty="0" err="1" smtClean="0"/>
              <a:t>Devs</a:t>
            </a:r>
            <a:r>
              <a:rPr lang="de-DE" dirty="0" smtClean="0"/>
              <a:t> und IT-Pros statt „über den Zaun werfen“</a:t>
            </a:r>
            <a:endParaRPr lang="de-DE" dirty="0"/>
          </a:p>
        </p:txBody>
      </p:sp>
      <p:sp>
        <p:nvSpPr>
          <p:cNvPr id="3" name="Title 2"/>
          <p:cNvSpPr>
            <a:spLocks noGrp="1"/>
          </p:cNvSpPr>
          <p:nvPr>
            <p:ph type="title"/>
          </p:nvPr>
        </p:nvSpPr>
        <p:spPr/>
        <p:txBody>
          <a:bodyPr/>
          <a:lstStyle/>
          <a:p>
            <a:r>
              <a:rPr lang="de-DE" dirty="0" err="1" smtClean="0"/>
              <a:t>DevOps</a:t>
            </a:r>
            <a:r>
              <a:rPr lang="de-DE" dirty="0" smtClean="0"/>
              <a:t> </a:t>
            </a:r>
            <a:r>
              <a:rPr lang="de-DE" dirty="0" err="1" smtClean="0"/>
              <a:t>is</a:t>
            </a:r>
            <a:r>
              <a:rPr lang="de-DE" dirty="0" smtClean="0"/>
              <a:t> a Team-Game</a:t>
            </a:r>
            <a:endParaRPr lang="de-DE" dirty="0"/>
          </a:p>
        </p:txBody>
      </p:sp>
    </p:spTree>
    <p:extLst>
      <p:ext uri="{BB962C8B-B14F-4D97-AF65-F5344CB8AC3E}">
        <p14:creationId xmlns:p14="http://schemas.microsoft.com/office/powerpoint/2010/main" val="3868412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Kontinuierlicher Bereitstellungsprozess</a:t>
            </a:r>
            <a:endParaRPr lang="de-DE" dirty="0"/>
          </a:p>
        </p:txBody>
      </p:sp>
      <p:sp>
        <p:nvSpPr>
          <p:cNvPr id="58" name="Rectangle 64"/>
          <p:cNvSpPr/>
          <p:nvPr/>
        </p:nvSpPr>
        <p:spPr bwMode="auto">
          <a:xfrm>
            <a:off x="205980" y="1611635"/>
            <a:ext cx="1485377" cy="3411613"/>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9" name="Rectangle 65"/>
          <p:cNvSpPr/>
          <p:nvPr/>
        </p:nvSpPr>
        <p:spPr bwMode="auto">
          <a:xfrm>
            <a:off x="1691357" y="1611635"/>
            <a:ext cx="1485377" cy="3411613"/>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0" name="Rectangle 66"/>
          <p:cNvSpPr/>
          <p:nvPr/>
        </p:nvSpPr>
        <p:spPr bwMode="auto">
          <a:xfrm>
            <a:off x="3176735" y="1611635"/>
            <a:ext cx="1485377" cy="3411613"/>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1" name="Rectangle 67"/>
          <p:cNvSpPr/>
          <p:nvPr/>
        </p:nvSpPr>
        <p:spPr bwMode="auto">
          <a:xfrm>
            <a:off x="4650781" y="1611635"/>
            <a:ext cx="1497341" cy="3411613"/>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2" name="Rectangle 68"/>
          <p:cNvSpPr/>
          <p:nvPr/>
        </p:nvSpPr>
        <p:spPr bwMode="auto">
          <a:xfrm>
            <a:off x="6141319" y="1611635"/>
            <a:ext cx="1485377" cy="3411613"/>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3" name="Rectangle 69"/>
          <p:cNvSpPr/>
          <p:nvPr/>
        </p:nvSpPr>
        <p:spPr bwMode="auto">
          <a:xfrm>
            <a:off x="7620524" y="1611635"/>
            <a:ext cx="1485377" cy="3411613"/>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4" name="Rectangle 54"/>
          <p:cNvSpPr/>
          <p:nvPr/>
        </p:nvSpPr>
        <p:spPr bwMode="auto">
          <a:xfrm>
            <a:off x="205980" y="911166"/>
            <a:ext cx="1485377" cy="703874"/>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Bereitstellungs</a:t>
            </a: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-team</a:t>
            </a:r>
          </a:p>
        </p:txBody>
      </p:sp>
      <p:sp>
        <p:nvSpPr>
          <p:cNvPr id="65" name="Rectangle 58"/>
          <p:cNvSpPr/>
          <p:nvPr/>
        </p:nvSpPr>
        <p:spPr bwMode="auto">
          <a:xfrm>
            <a:off x="1691357" y="911166"/>
            <a:ext cx="1485377" cy="703874"/>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Versions-</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verwaltung</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6" name="Rectangle 59"/>
          <p:cNvSpPr/>
          <p:nvPr/>
        </p:nvSpPr>
        <p:spPr bwMode="auto">
          <a:xfrm>
            <a:off x="3176735" y="911166"/>
            <a:ext cx="1485377" cy="703874"/>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CI-Build &amp;</a:t>
            </a:r>
          </a:p>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Unit Tests</a:t>
            </a:r>
          </a:p>
        </p:txBody>
      </p:sp>
      <p:sp>
        <p:nvSpPr>
          <p:cNvPr id="67" name="Rectangle 60"/>
          <p:cNvSpPr/>
          <p:nvPr/>
        </p:nvSpPr>
        <p:spPr bwMode="auto">
          <a:xfrm>
            <a:off x="4650781" y="911166"/>
            <a:ext cx="1497341" cy="703874"/>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Automatisierte</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Akzeptanztests</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8" name="Rectangle 61"/>
          <p:cNvSpPr/>
          <p:nvPr/>
        </p:nvSpPr>
        <p:spPr bwMode="auto">
          <a:xfrm>
            <a:off x="6141319" y="911166"/>
            <a:ext cx="1485377" cy="703874"/>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Manuelle</a:t>
            </a: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 </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Akzeptanztests</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9" name="Rectangle 62"/>
          <p:cNvSpPr/>
          <p:nvPr/>
        </p:nvSpPr>
        <p:spPr bwMode="auto">
          <a:xfrm>
            <a:off x="7620524" y="911166"/>
            <a:ext cx="1485377" cy="703874"/>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Bereitstellung</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70" name="Group 134"/>
          <p:cNvGrpSpPr/>
          <p:nvPr/>
        </p:nvGrpSpPr>
        <p:grpSpPr>
          <a:xfrm>
            <a:off x="771469" y="1821924"/>
            <a:ext cx="7768943" cy="2939761"/>
            <a:chOff x="1028624" y="2429231"/>
            <a:chExt cx="10358591" cy="3919681"/>
          </a:xfrm>
        </p:grpSpPr>
        <p:sp>
          <p:nvSpPr>
            <p:cNvPr id="71" name="TextBox 49"/>
            <p:cNvSpPr txBox="1"/>
            <p:nvPr/>
          </p:nvSpPr>
          <p:spPr>
            <a:xfrm>
              <a:off x="1493479" y="2432310"/>
              <a:ext cx="1337547" cy="572464"/>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Check In</a:t>
              </a:r>
            </a:p>
          </p:txBody>
        </p:sp>
        <p:sp>
          <p:nvSpPr>
            <p:cNvPr id="72" name="TextBox 50"/>
            <p:cNvSpPr txBox="1"/>
            <p:nvPr/>
          </p:nvSpPr>
          <p:spPr>
            <a:xfrm>
              <a:off x="3485091" y="2429231"/>
              <a:ext cx="1333272" cy="572464"/>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Auslöser</a:t>
              </a:r>
              <a:endParaRPr lang="en-US" sz="1500" kern="0" dirty="0">
                <a:gradFill>
                  <a:gsLst>
                    <a:gs pos="0">
                      <a:srgbClr val="3F3F3F"/>
                    </a:gs>
                    <a:gs pos="100000">
                      <a:srgbClr val="3F3F3F"/>
                    </a:gs>
                  </a:gsLst>
                  <a:lin ang="5400000" scaled="0"/>
                </a:gradFill>
              </a:endParaRPr>
            </a:p>
          </p:txBody>
        </p:sp>
        <p:sp>
          <p:nvSpPr>
            <p:cNvPr id="73" name="TextBox 52"/>
            <p:cNvSpPr txBox="1"/>
            <p:nvPr/>
          </p:nvSpPr>
          <p:spPr>
            <a:xfrm>
              <a:off x="1457508" y="2988872"/>
              <a:ext cx="1444413" cy="572464"/>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Feedback</a:t>
              </a:r>
            </a:p>
          </p:txBody>
        </p:sp>
        <p:sp>
          <p:nvSpPr>
            <p:cNvPr id="74" name="Freeform 5"/>
            <p:cNvSpPr>
              <a:spLocks/>
            </p:cNvSpPr>
            <p:nvPr/>
          </p:nvSpPr>
          <p:spPr bwMode="auto">
            <a:xfrm>
              <a:off x="1028624" y="2673408"/>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75" name="Freeform 5"/>
            <p:cNvSpPr>
              <a:spLocks/>
            </p:cNvSpPr>
            <p:nvPr/>
          </p:nvSpPr>
          <p:spPr bwMode="auto">
            <a:xfrm>
              <a:off x="1028624" y="3655930"/>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76" name="Freeform 5"/>
            <p:cNvSpPr>
              <a:spLocks/>
            </p:cNvSpPr>
            <p:nvPr/>
          </p:nvSpPr>
          <p:spPr bwMode="auto">
            <a:xfrm>
              <a:off x="1028624" y="4984159"/>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77" name="Freeform 5"/>
            <p:cNvSpPr>
              <a:spLocks/>
            </p:cNvSpPr>
            <p:nvPr/>
          </p:nvSpPr>
          <p:spPr bwMode="auto">
            <a:xfrm>
              <a:off x="2991827" y="2673408"/>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78" name="Freeform 5"/>
            <p:cNvSpPr>
              <a:spLocks/>
            </p:cNvSpPr>
            <p:nvPr/>
          </p:nvSpPr>
          <p:spPr bwMode="auto">
            <a:xfrm>
              <a:off x="2991827" y="3655930"/>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79" name="Freeform 5"/>
            <p:cNvSpPr>
              <a:spLocks/>
            </p:cNvSpPr>
            <p:nvPr/>
          </p:nvSpPr>
          <p:spPr bwMode="auto">
            <a:xfrm>
              <a:off x="2991827" y="4984159"/>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0" name="Freeform 5"/>
            <p:cNvSpPr>
              <a:spLocks/>
            </p:cNvSpPr>
            <p:nvPr/>
          </p:nvSpPr>
          <p:spPr bwMode="auto">
            <a:xfrm>
              <a:off x="4989630" y="3816459"/>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1" name="Freeform 5"/>
            <p:cNvSpPr>
              <a:spLocks/>
            </p:cNvSpPr>
            <p:nvPr/>
          </p:nvSpPr>
          <p:spPr bwMode="auto">
            <a:xfrm>
              <a:off x="4989630" y="5126739"/>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cxnSp>
          <p:nvCxnSpPr>
            <p:cNvPr id="82" name="Straight Arrow Connector 6"/>
            <p:cNvCxnSpPr/>
            <p:nvPr/>
          </p:nvCxnSpPr>
          <p:spPr>
            <a:xfrm flipV="1">
              <a:off x="1487135" y="2892325"/>
              <a:ext cx="1378892" cy="9041"/>
            </a:xfrm>
            <a:prstGeom prst="straightConnector1">
              <a:avLst/>
            </a:prstGeom>
            <a:noFill/>
            <a:ln w="38100" cap="flat" cmpd="sng" algn="ctr">
              <a:solidFill>
                <a:srgbClr val="541868"/>
              </a:solidFill>
              <a:prstDash val="solid"/>
              <a:headEnd type="none"/>
              <a:tailEnd type="triangle"/>
            </a:ln>
            <a:effectLst/>
          </p:spPr>
        </p:cxnSp>
        <p:cxnSp>
          <p:nvCxnSpPr>
            <p:cNvPr id="83" name="Straight Arrow Connector 85"/>
            <p:cNvCxnSpPr/>
            <p:nvPr/>
          </p:nvCxnSpPr>
          <p:spPr>
            <a:xfrm flipV="1">
              <a:off x="3421127" y="2884551"/>
              <a:ext cx="1439425" cy="1"/>
            </a:xfrm>
            <a:prstGeom prst="straightConnector1">
              <a:avLst/>
            </a:prstGeom>
            <a:noFill/>
            <a:ln w="38100" cap="flat" cmpd="sng" algn="ctr">
              <a:solidFill>
                <a:srgbClr val="541868"/>
              </a:solidFill>
              <a:prstDash val="solid"/>
              <a:headEnd type="none"/>
              <a:tailEnd type="triangle"/>
            </a:ln>
            <a:effectLst/>
          </p:spPr>
        </p:cxnSp>
        <p:cxnSp>
          <p:nvCxnSpPr>
            <p:cNvPr id="84" name="Straight Arrow Connector 25"/>
            <p:cNvCxnSpPr/>
            <p:nvPr/>
          </p:nvCxnSpPr>
          <p:spPr>
            <a:xfrm flipH="1">
              <a:off x="1266092" y="3436034"/>
              <a:ext cx="3742006" cy="0"/>
            </a:xfrm>
            <a:prstGeom prst="straightConnector1">
              <a:avLst/>
            </a:prstGeom>
            <a:noFill/>
            <a:ln w="38100" cap="flat" cmpd="sng" algn="ctr">
              <a:solidFill>
                <a:srgbClr val="D1281C"/>
              </a:solidFill>
              <a:prstDash val="sysDash"/>
              <a:headEnd type="none"/>
              <a:tailEnd type="arrow"/>
            </a:ln>
            <a:effectLst/>
          </p:spPr>
        </p:cxnSp>
        <p:cxnSp>
          <p:nvCxnSpPr>
            <p:cNvPr id="85" name="Straight Arrow Connector 87"/>
            <p:cNvCxnSpPr/>
            <p:nvPr/>
          </p:nvCxnSpPr>
          <p:spPr>
            <a:xfrm flipH="1">
              <a:off x="1264890" y="4477044"/>
              <a:ext cx="5600145" cy="0"/>
            </a:xfrm>
            <a:prstGeom prst="straightConnector1">
              <a:avLst/>
            </a:prstGeom>
            <a:noFill/>
            <a:ln w="38100" cap="flat" cmpd="sng" algn="ctr">
              <a:solidFill>
                <a:srgbClr val="F17719"/>
              </a:solidFill>
              <a:prstDash val="sysDash"/>
              <a:headEnd type="arrow"/>
              <a:tailEnd type="arrow"/>
            </a:ln>
            <a:effectLst/>
          </p:spPr>
        </p:cxnSp>
        <p:cxnSp>
          <p:nvCxnSpPr>
            <p:cNvPr id="86" name="Straight Arrow Connector 88"/>
            <p:cNvCxnSpPr/>
            <p:nvPr/>
          </p:nvCxnSpPr>
          <p:spPr>
            <a:xfrm flipV="1">
              <a:off x="1487135" y="3888246"/>
              <a:ext cx="1378892" cy="9041"/>
            </a:xfrm>
            <a:prstGeom prst="straightConnector1">
              <a:avLst/>
            </a:prstGeom>
            <a:noFill/>
            <a:ln w="38100" cap="flat" cmpd="sng" algn="ctr">
              <a:solidFill>
                <a:srgbClr val="541868"/>
              </a:solidFill>
              <a:prstDash val="solid"/>
              <a:headEnd type="none"/>
              <a:tailEnd type="triangle"/>
            </a:ln>
            <a:effectLst/>
          </p:spPr>
        </p:cxnSp>
        <p:cxnSp>
          <p:nvCxnSpPr>
            <p:cNvPr id="87" name="Straight Arrow Connector 89"/>
            <p:cNvCxnSpPr/>
            <p:nvPr/>
          </p:nvCxnSpPr>
          <p:spPr>
            <a:xfrm flipV="1">
              <a:off x="3419607" y="3881471"/>
              <a:ext cx="1439425" cy="1"/>
            </a:xfrm>
            <a:prstGeom prst="straightConnector1">
              <a:avLst/>
            </a:prstGeom>
            <a:noFill/>
            <a:ln w="38100" cap="flat" cmpd="sng" algn="ctr">
              <a:solidFill>
                <a:srgbClr val="541868"/>
              </a:solidFill>
              <a:prstDash val="solid"/>
              <a:headEnd type="none"/>
              <a:tailEnd type="triangle"/>
            </a:ln>
            <a:effectLst/>
          </p:spPr>
        </p:cxnSp>
        <p:cxnSp>
          <p:nvCxnSpPr>
            <p:cNvPr id="88" name="Straight Arrow Connector 96"/>
            <p:cNvCxnSpPr/>
            <p:nvPr/>
          </p:nvCxnSpPr>
          <p:spPr>
            <a:xfrm flipH="1">
              <a:off x="1264890" y="4720717"/>
              <a:ext cx="5728296" cy="0"/>
            </a:xfrm>
            <a:prstGeom prst="straightConnector1">
              <a:avLst/>
            </a:prstGeom>
            <a:noFill/>
            <a:ln w="38100" cap="flat" cmpd="sng" algn="ctr">
              <a:solidFill>
                <a:srgbClr val="D1281C"/>
              </a:solidFill>
              <a:prstDash val="sysDash"/>
              <a:headEnd type="none"/>
              <a:tailEnd type="arrow"/>
            </a:ln>
            <a:effectLst/>
          </p:spPr>
        </p:cxnSp>
        <p:sp>
          <p:nvSpPr>
            <p:cNvPr id="89" name="TextBox 99"/>
            <p:cNvSpPr txBox="1"/>
            <p:nvPr/>
          </p:nvSpPr>
          <p:spPr>
            <a:xfrm>
              <a:off x="5582157" y="4002743"/>
              <a:ext cx="1333272" cy="572464"/>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Auslöser</a:t>
              </a:r>
              <a:endParaRPr lang="en-US" sz="1500" kern="0" dirty="0">
                <a:gradFill>
                  <a:gsLst>
                    <a:gs pos="0">
                      <a:srgbClr val="3F3F3F"/>
                    </a:gs>
                    <a:gs pos="100000">
                      <a:srgbClr val="3F3F3F"/>
                    </a:gs>
                  </a:gsLst>
                  <a:lin ang="5400000" scaled="0"/>
                </a:gradFill>
              </a:endParaRPr>
            </a:p>
          </p:txBody>
        </p:sp>
        <p:sp>
          <p:nvSpPr>
            <p:cNvPr id="90" name="TextBox 100"/>
            <p:cNvSpPr txBox="1"/>
            <p:nvPr/>
          </p:nvSpPr>
          <p:spPr>
            <a:xfrm>
              <a:off x="1457409" y="4042086"/>
              <a:ext cx="1444413" cy="572464"/>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Feedback</a:t>
              </a:r>
            </a:p>
          </p:txBody>
        </p:sp>
        <p:grpSp>
          <p:nvGrpSpPr>
            <p:cNvPr id="91" name="Group 104"/>
            <p:cNvGrpSpPr/>
            <p:nvPr/>
          </p:nvGrpSpPr>
          <p:grpSpPr>
            <a:xfrm>
              <a:off x="4961494" y="2886328"/>
              <a:ext cx="472533" cy="610262"/>
              <a:chOff x="4961494" y="2657728"/>
              <a:chExt cx="472533" cy="610262"/>
            </a:xfrm>
          </p:grpSpPr>
          <p:sp>
            <p:nvSpPr>
              <p:cNvPr id="107" name="Freeform 5"/>
              <p:cNvSpPr>
                <a:spLocks/>
              </p:cNvSpPr>
              <p:nvPr/>
            </p:nvSpPr>
            <p:spPr bwMode="auto">
              <a:xfrm>
                <a:off x="4961494" y="2657728"/>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D1281C"/>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grpSp>
            <p:nvGrpSpPr>
              <p:cNvPr id="108" name="Group 360"/>
              <p:cNvGrpSpPr>
                <a:grpSpLocks noChangeAspect="1"/>
              </p:cNvGrpSpPr>
              <p:nvPr/>
            </p:nvGrpSpPr>
            <p:grpSpPr bwMode="auto">
              <a:xfrm flipH="1">
                <a:off x="5172963" y="2756711"/>
                <a:ext cx="45719" cy="331991"/>
                <a:chOff x="-1094" y="874"/>
                <a:chExt cx="130" cy="944"/>
              </a:xfrm>
              <a:solidFill>
                <a:srgbClr val="FFFFFF"/>
              </a:solidFill>
            </p:grpSpPr>
            <p:sp>
              <p:nvSpPr>
                <p:cNvPr id="109" name="Freeform 361"/>
                <p:cNvSpPr>
                  <a:spLocks/>
                </p:cNvSpPr>
                <p:nvPr/>
              </p:nvSpPr>
              <p:spPr bwMode="auto">
                <a:xfrm>
                  <a:off x="-1094" y="874"/>
                  <a:ext cx="130" cy="720"/>
                </a:xfrm>
                <a:custGeom>
                  <a:avLst/>
                  <a:gdLst>
                    <a:gd name="T0" fmla="*/ 0 w 130"/>
                    <a:gd name="T1" fmla="*/ 0 h 720"/>
                    <a:gd name="T2" fmla="*/ 130 w 130"/>
                    <a:gd name="T3" fmla="*/ 0 h 720"/>
                    <a:gd name="T4" fmla="*/ 130 w 130"/>
                    <a:gd name="T5" fmla="*/ 311 h 720"/>
                    <a:gd name="T6" fmla="*/ 99 w 130"/>
                    <a:gd name="T7" fmla="*/ 720 h 720"/>
                    <a:gd name="T8" fmla="*/ 33 w 130"/>
                    <a:gd name="T9" fmla="*/ 720 h 720"/>
                    <a:gd name="T10" fmla="*/ 0 w 130"/>
                    <a:gd name="T11" fmla="*/ 311 h 720"/>
                    <a:gd name="T12" fmla="*/ 0 w 13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30" h="720">
                      <a:moveTo>
                        <a:pt x="0" y="0"/>
                      </a:moveTo>
                      <a:lnTo>
                        <a:pt x="130" y="0"/>
                      </a:lnTo>
                      <a:lnTo>
                        <a:pt x="130" y="311"/>
                      </a:lnTo>
                      <a:lnTo>
                        <a:pt x="99" y="720"/>
                      </a:lnTo>
                      <a:lnTo>
                        <a:pt x="33" y="720"/>
                      </a:lnTo>
                      <a:lnTo>
                        <a:pt x="0" y="3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sp>
              <p:nvSpPr>
                <p:cNvPr id="110" name="Rectangle 362"/>
                <p:cNvSpPr>
                  <a:spLocks noChangeArrowheads="1"/>
                </p:cNvSpPr>
                <p:nvPr/>
              </p:nvSpPr>
              <p:spPr bwMode="auto">
                <a:xfrm>
                  <a:off x="-1094" y="1684"/>
                  <a:ext cx="127"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grpSp>
        </p:grpSp>
        <p:grpSp>
          <p:nvGrpSpPr>
            <p:cNvPr id="92" name="Group 105"/>
            <p:cNvGrpSpPr/>
            <p:nvPr/>
          </p:nvGrpSpPr>
          <p:grpSpPr>
            <a:xfrm>
              <a:off x="6928549" y="4193892"/>
              <a:ext cx="472533" cy="610262"/>
              <a:chOff x="4961494" y="2657728"/>
              <a:chExt cx="472533" cy="610262"/>
            </a:xfrm>
          </p:grpSpPr>
          <p:sp>
            <p:nvSpPr>
              <p:cNvPr id="103" name="Freeform 5"/>
              <p:cNvSpPr>
                <a:spLocks/>
              </p:cNvSpPr>
              <p:nvPr/>
            </p:nvSpPr>
            <p:spPr bwMode="auto">
              <a:xfrm>
                <a:off x="4961494" y="2657728"/>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D1281C"/>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grpSp>
            <p:nvGrpSpPr>
              <p:cNvPr id="104" name="Group 360"/>
              <p:cNvGrpSpPr>
                <a:grpSpLocks noChangeAspect="1"/>
              </p:cNvGrpSpPr>
              <p:nvPr/>
            </p:nvGrpSpPr>
            <p:grpSpPr bwMode="auto">
              <a:xfrm flipH="1">
                <a:off x="5172963" y="2756711"/>
                <a:ext cx="45719" cy="331991"/>
                <a:chOff x="-1094" y="874"/>
                <a:chExt cx="130" cy="944"/>
              </a:xfrm>
              <a:solidFill>
                <a:srgbClr val="FFFFFF"/>
              </a:solidFill>
            </p:grpSpPr>
            <p:sp>
              <p:nvSpPr>
                <p:cNvPr id="105" name="Freeform 361"/>
                <p:cNvSpPr>
                  <a:spLocks/>
                </p:cNvSpPr>
                <p:nvPr/>
              </p:nvSpPr>
              <p:spPr bwMode="auto">
                <a:xfrm>
                  <a:off x="-1094" y="874"/>
                  <a:ext cx="130" cy="720"/>
                </a:xfrm>
                <a:custGeom>
                  <a:avLst/>
                  <a:gdLst>
                    <a:gd name="T0" fmla="*/ 0 w 130"/>
                    <a:gd name="T1" fmla="*/ 0 h 720"/>
                    <a:gd name="T2" fmla="*/ 130 w 130"/>
                    <a:gd name="T3" fmla="*/ 0 h 720"/>
                    <a:gd name="T4" fmla="*/ 130 w 130"/>
                    <a:gd name="T5" fmla="*/ 311 h 720"/>
                    <a:gd name="T6" fmla="*/ 99 w 130"/>
                    <a:gd name="T7" fmla="*/ 720 h 720"/>
                    <a:gd name="T8" fmla="*/ 33 w 130"/>
                    <a:gd name="T9" fmla="*/ 720 h 720"/>
                    <a:gd name="T10" fmla="*/ 0 w 130"/>
                    <a:gd name="T11" fmla="*/ 311 h 720"/>
                    <a:gd name="T12" fmla="*/ 0 w 13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30" h="720">
                      <a:moveTo>
                        <a:pt x="0" y="0"/>
                      </a:moveTo>
                      <a:lnTo>
                        <a:pt x="130" y="0"/>
                      </a:lnTo>
                      <a:lnTo>
                        <a:pt x="130" y="311"/>
                      </a:lnTo>
                      <a:lnTo>
                        <a:pt x="99" y="720"/>
                      </a:lnTo>
                      <a:lnTo>
                        <a:pt x="33" y="720"/>
                      </a:lnTo>
                      <a:lnTo>
                        <a:pt x="0" y="3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sp>
              <p:nvSpPr>
                <p:cNvPr id="106" name="Rectangle 362"/>
                <p:cNvSpPr>
                  <a:spLocks noChangeArrowheads="1"/>
                </p:cNvSpPr>
                <p:nvPr/>
              </p:nvSpPr>
              <p:spPr bwMode="auto">
                <a:xfrm>
                  <a:off x="-1094" y="1684"/>
                  <a:ext cx="127"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grpSp>
        </p:grpSp>
        <p:cxnSp>
          <p:nvCxnSpPr>
            <p:cNvPr id="93" name="Straight Arrow Connector 110"/>
            <p:cNvCxnSpPr/>
            <p:nvPr/>
          </p:nvCxnSpPr>
          <p:spPr>
            <a:xfrm flipH="1">
              <a:off x="1264889" y="5796351"/>
              <a:ext cx="5631211" cy="0"/>
            </a:xfrm>
            <a:prstGeom prst="straightConnector1">
              <a:avLst/>
            </a:prstGeom>
            <a:noFill/>
            <a:ln w="38100" cap="flat" cmpd="sng" algn="ctr">
              <a:solidFill>
                <a:srgbClr val="F17719"/>
              </a:solidFill>
              <a:prstDash val="sysDash"/>
              <a:headEnd type="arrow"/>
              <a:tailEnd type="arrow"/>
            </a:ln>
            <a:effectLst/>
          </p:spPr>
        </p:cxnSp>
        <p:cxnSp>
          <p:nvCxnSpPr>
            <p:cNvPr id="94" name="Straight Arrow Connector 111"/>
            <p:cNvCxnSpPr/>
            <p:nvPr/>
          </p:nvCxnSpPr>
          <p:spPr>
            <a:xfrm flipH="1">
              <a:off x="1264888" y="6040024"/>
              <a:ext cx="7653369" cy="0"/>
            </a:xfrm>
            <a:prstGeom prst="straightConnector1">
              <a:avLst/>
            </a:prstGeom>
            <a:noFill/>
            <a:ln w="38100" cap="flat" cmpd="sng" algn="ctr">
              <a:solidFill>
                <a:srgbClr val="F17719"/>
              </a:solidFill>
              <a:prstDash val="sysDash"/>
              <a:headEnd type="arrow"/>
              <a:tailEnd type="arrow"/>
            </a:ln>
            <a:effectLst/>
          </p:spPr>
        </p:cxnSp>
        <p:cxnSp>
          <p:nvCxnSpPr>
            <p:cNvPr id="95" name="Straight Arrow Connector 112"/>
            <p:cNvCxnSpPr/>
            <p:nvPr/>
          </p:nvCxnSpPr>
          <p:spPr>
            <a:xfrm flipV="1">
              <a:off x="1487135" y="5222459"/>
              <a:ext cx="1378892" cy="9041"/>
            </a:xfrm>
            <a:prstGeom prst="straightConnector1">
              <a:avLst/>
            </a:prstGeom>
            <a:noFill/>
            <a:ln w="38100" cap="flat" cmpd="sng" algn="ctr">
              <a:solidFill>
                <a:srgbClr val="541868"/>
              </a:solidFill>
              <a:prstDash val="solid"/>
              <a:headEnd type="none"/>
              <a:tailEnd type="triangle"/>
            </a:ln>
            <a:effectLst/>
          </p:spPr>
        </p:cxnSp>
        <p:cxnSp>
          <p:nvCxnSpPr>
            <p:cNvPr id="96" name="Straight Arrow Connector 113"/>
            <p:cNvCxnSpPr/>
            <p:nvPr/>
          </p:nvCxnSpPr>
          <p:spPr>
            <a:xfrm flipV="1">
              <a:off x="3419607" y="5215684"/>
              <a:ext cx="1439425" cy="1"/>
            </a:xfrm>
            <a:prstGeom prst="straightConnector1">
              <a:avLst/>
            </a:prstGeom>
            <a:noFill/>
            <a:ln w="38100" cap="flat" cmpd="sng" algn="ctr">
              <a:solidFill>
                <a:srgbClr val="541868"/>
              </a:solidFill>
              <a:prstDash val="solid"/>
              <a:headEnd type="none"/>
              <a:tailEnd type="triangle"/>
            </a:ln>
            <a:effectLst/>
          </p:spPr>
        </p:cxnSp>
        <p:sp>
          <p:nvSpPr>
            <p:cNvPr id="97" name="Freeform 5"/>
            <p:cNvSpPr>
              <a:spLocks/>
            </p:cNvSpPr>
            <p:nvPr/>
          </p:nvSpPr>
          <p:spPr bwMode="auto">
            <a:xfrm>
              <a:off x="6933910" y="5377073"/>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98" name="Freeform 5"/>
            <p:cNvSpPr>
              <a:spLocks/>
            </p:cNvSpPr>
            <p:nvPr/>
          </p:nvSpPr>
          <p:spPr bwMode="auto">
            <a:xfrm>
              <a:off x="8970179" y="5738650"/>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cxnSp>
          <p:nvCxnSpPr>
            <p:cNvPr id="99" name="Straight Arrow Connector 119"/>
            <p:cNvCxnSpPr/>
            <p:nvPr/>
          </p:nvCxnSpPr>
          <p:spPr>
            <a:xfrm flipH="1">
              <a:off x="9501534" y="6019800"/>
              <a:ext cx="1318866" cy="20224"/>
            </a:xfrm>
            <a:prstGeom prst="straightConnector1">
              <a:avLst/>
            </a:prstGeom>
            <a:noFill/>
            <a:ln w="38100" cap="flat" cmpd="sng" algn="ctr">
              <a:solidFill>
                <a:srgbClr val="2FAFE9"/>
              </a:solidFill>
              <a:prstDash val="sysDash"/>
              <a:headEnd type="arrow"/>
              <a:tailEnd type="none"/>
            </a:ln>
            <a:effectLst/>
          </p:spPr>
        </p:cxnSp>
        <p:sp>
          <p:nvSpPr>
            <p:cNvPr id="100" name="Freeform 5"/>
            <p:cNvSpPr>
              <a:spLocks/>
            </p:cNvSpPr>
            <p:nvPr/>
          </p:nvSpPr>
          <p:spPr bwMode="auto">
            <a:xfrm>
              <a:off x="10914682" y="5738650"/>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2FAFE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101" name="TextBox 124"/>
            <p:cNvSpPr txBox="1"/>
            <p:nvPr/>
          </p:nvSpPr>
          <p:spPr>
            <a:xfrm>
              <a:off x="7368636" y="5541472"/>
              <a:ext cx="1350371" cy="572464"/>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Freigabe</a:t>
              </a:r>
              <a:endParaRPr lang="en-US" sz="1500" kern="0" dirty="0">
                <a:gradFill>
                  <a:gsLst>
                    <a:gs pos="0">
                      <a:srgbClr val="3F3F3F"/>
                    </a:gs>
                    <a:gs pos="100000">
                      <a:srgbClr val="3F3F3F"/>
                    </a:gs>
                  </a:gsLst>
                  <a:lin ang="5400000" scaled="0"/>
                </a:gradFill>
              </a:endParaRPr>
            </a:p>
          </p:txBody>
        </p:sp>
        <p:sp>
          <p:nvSpPr>
            <p:cNvPr id="102" name="TextBox 125"/>
            <p:cNvSpPr txBox="1"/>
            <p:nvPr/>
          </p:nvSpPr>
          <p:spPr>
            <a:xfrm>
              <a:off x="9444058" y="5541472"/>
              <a:ext cx="1350371" cy="572464"/>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Freigabe</a:t>
              </a:r>
              <a:endParaRPr lang="en-US" sz="1500" kern="0" dirty="0">
                <a:gradFill>
                  <a:gsLst>
                    <a:gs pos="0">
                      <a:srgbClr val="3F3F3F"/>
                    </a:gs>
                    <a:gs pos="100000">
                      <a:srgbClr val="3F3F3F"/>
                    </a:gs>
                  </a:gsLst>
                  <a:lin ang="5400000" scaled="0"/>
                </a:gradFill>
              </a:endParaRPr>
            </a:p>
          </p:txBody>
        </p:sp>
      </p:grpSp>
    </p:spTree>
    <p:extLst>
      <p:ext uri="{BB962C8B-B14F-4D97-AF65-F5344CB8AC3E}">
        <p14:creationId xmlns:p14="http://schemas.microsoft.com/office/powerpoint/2010/main" val="16979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ppt_x"/>
                                          </p:val>
                                        </p:tav>
                                        <p:tav tm="100000">
                                          <p:val>
                                            <p:strVal val="#ppt_x"/>
                                          </p:val>
                                        </p:tav>
                                      </p:tavLst>
                                    </p:anim>
                                    <p:anim calcmode="lin" valueType="num">
                                      <p:cBhvr additive="base">
                                        <p:cTn id="8" dur="1000" fill="hold"/>
                                        <p:tgtEl>
                                          <p:spTgt spid="6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ppt_x"/>
                                          </p:val>
                                        </p:tav>
                                        <p:tav tm="100000">
                                          <p:val>
                                            <p:strVal val="#ppt_x"/>
                                          </p:val>
                                        </p:tav>
                                      </p:tavLst>
                                    </p:anim>
                                    <p:anim calcmode="lin" valueType="num">
                                      <p:cBhvr additive="base">
                                        <p:cTn id="12" dur="1000" fill="hold"/>
                                        <p:tgtEl>
                                          <p:spTgt spid="6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1000" fill="hold"/>
                                        <p:tgtEl>
                                          <p:spTgt spid="66"/>
                                        </p:tgtEl>
                                        <p:attrNameLst>
                                          <p:attrName>ppt_x</p:attrName>
                                        </p:attrNameLst>
                                      </p:cBhvr>
                                      <p:tavLst>
                                        <p:tav tm="0">
                                          <p:val>
                                            <p:strVal val="#ppt_x"/>
                                          </p:val>
                                        </p:tav>
                                        <p:tav tm="100000">
                                          <p:val>
                                            <p:strVal val="#ppt_x"/>
                                          </p:val>
                                        </p:tav>
                                      </p:tavLst>
                                    </p:anim>
                                    <p:anim calcmode="lin" valueType="num">
                                      <p:cBhvr additive="base">
                                        <p:cTn id="16" dur="1000" fill="hold"/>
                                        <p:tgtEl>
                                          <p:spTgt spid="66"/>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30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1000" fill="hold"/>
                                        <p:tgtEl>
                                          <p:spTgt spid="67"/>
                                        </p:tgtEl>
                                        <p:attrNameLst>
                                          <p:attrName>ppt_x</p:attrName>
                                        </p:attrNameLst>
                                      </p:cBhvr>
                                      <p:tavLst>
                                        <p:tav tm="0">
                                          <p:val>
                                            <p:strVal val="#ppt_x"/>
                                          </p:val>
                                        </p:tav>
                                        <p:tav tm="100000">
                                          <p:val>
                                            <p:strVal val="#ppt_x"/>
                                          </p:val>
                                        </p:tav>
                                      </p:tavLst>
                                    </p:anim>
                                    <p:anim calcmode="lin" valueType="num">
                                      <p:cBhvr additive="base">
                                        <p:cTn id="20" dur="1000" fill="hold"/>
                                        <p:tgtEl>
                                          <p:spTgt spid="67"/>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40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1000" fill="hold"/>
                                        <p:tgtEl>
                                          <p:spTgt spid="68"/>
                                        </p:tgtEl>
                                        <p:attrNameLst>
                                          <p:attrName>ppt_x</p:attrName>
                                        </p:attrNameLst>
                                      </p:cBhvr>
                                      <p:tavLst>
                                        <p:tav tm="0">
                                          <p:val>
                                            <p:strVal val="#ppt_x"/>
                                          </p:val>
                                        </p:tav>
                                        <p:tav tm="100000">
                                          <p:val>
                                            <p:strVal val="#ppt_x"/>
                                          </p:val>
                                        </p:tav>
                                      </p:tavLst>
                                    </p:anim>
                                    <p:anim calcmode="lin" valueType="num">
                                      <p:cBhvr additive="base">
                                        <p:cTn id="24" dur="1000" fill="hold"/>
                                        <p:tgtEl>
                                          <p:spTgt spid="68"/>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50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1000" fill="hold"/>
                                        <p:tgtEl>
                                          <p:spTgt spid="69"/>
                                        </p:tgtEl>
                                        <p:attrNameLst>
                                          <p:attrName>ppt_x</p:attrName>
                                        </p:attrNameLst>
                                      </p:cBhvr>
                                      <p:tavLst>
                                        <p:tav tm="0">
                                          <p:val>
                                            <p:strVal val="#ppt_x"/>
                                          </p:val>
                                        </p:tav>
                                        <p:tav tm="100000">
                                          <p:val>
                                            <p:strVal val="#ppt_x"/>
                                          </p:val>
                                        </p:tav>
                                      </p:tavLst>
                                    </p:anim>
                                    <p:anim calcmode="lin" valueType="num">
                                      <p:cBhvr additive="base">
                                        <p:cTn id="28" dur="1000" fill="hold"/>
                                        <p:tgtEl>
                                          <p:spTgt spid="69"/>
                                        </p:tgtEl>
                                        <p:attrNameLst>
                                          <p:attrName>ppt_y</p:attrName>
                                        </p:attrNameLst>
                                      </p:cBhvr>
                                      <p:tavLst>
                                        <p:tav tm="0">
                                          <p:val>
                                            <p:strVal val="0-#ppt_h/2"/>
                                          </p:val>
                                        </p:tav>
                                        <p:tav tm="100000">
                                          <p:val>
                                            <p:strVal val="#ppt_y"/>
                                          </p:val>
                                        </p:tav>
                                      </p:tavLst>
                                    </p:anim>
                                  </p:childTnLst>
                                </p:cTn>
                              </p:par>
                              <p:par>
                                <p:cTn id="29" presetID="10" presetClass="entr" presetSubtype="0" fill="hold" grpId="0" nodeType="withEffect">
                                  <p:stCondLst>
                                    <p:cond delay="20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grpId="0" nodeType="withEffect">
                                  <p:stCondLst>
                                    <p:cond delay="60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grpId="0" nodeType="withEffect">
                                  <p:stCondLst>
                                    <p:cond delay="70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left)">
                                      <p:cBhvr>
                                        <p:cTn id="50"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Kontinuierliche Integration (CI)</a:t>
            </a:r>
            <a:endParaRPr lang="de-DE" dirty="0"/>
          </a:p>
        </p:txBody>
      </p:sp>
      <p:grpSp>
        <p:nvGrpSpPr>
          <p:cNvPr id="60" name="Group 63"/>
          <p:cNvGrpSpPr/>
          <p:nvPr/>
        </p:nvGrpSpPr>
        <p:grpSpPr>
          <a:xfrm>
            <a:off x="205979" y="1611635"/>
            <a:ext cx="8899922" cy="3411613"/>
            <a:chOff x="274638" y="-1471865"/>
            <a:chExt cx="14231979" cy="914400"/>
          </a:xfrm>
        </p:grpSpPr>
        <p:sp>
          <p:nvSpPr>
            <p:cNvPr id="61" name="Rectangle 64"/>
            <p:cNvSpPr/>
            <p:nvPr/>
          </p:nvSpPr>
          <p:spPr bwMode="auto">
            <a:xfrm>
              <a:off x="274638" y="-1471865"/>
              <a:ext cx="2375286" cy="914400"/>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2" name="Rectangle 65"/>
            <p:cNvSpPr/>
            <p:nvPr/>
          </p:nvSpPr>
          <p:spPr bwMode="auto">
            <a:xfrm>
              <a:off x="2649924" y="-1471865"/>
              <a:ext cx="2375286" cy="9144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3" name="Rectangle 66"/>
            <p:cNvSpPr/>
            <p:nvPr/>
          </p:nvSpPr>
          <p:spPr bwMode="auto">
            <a:xfrm>
              <a:off x="5025211" y="-1471865"/>
              <a:ext cx="2375286" cy="914400"/>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4" name="Rectangle 67"/>
            <p:cNvSpPr/>
            <p:nvPr/>
          </p:nvSpPr>
          <p:spPr bwMode="auto">
            <a:xfrm>
              <a:off x="7382376" y="-1471865"/>
              <a:ext cx="2394418" cy="9144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5" name="Rectangle 68"/>
            <p:cNvSpPr/>
            <p:nvPr/>
          </p:nvSpPr>
          <p:spPr bwMode="auto">
            <a:xfrm>
              <a:off x="9765914" y="-1471865"/>
              <a:ext cx="2375286" cy="914400"/>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6" name="Rectangle 69"/>
            <p:cNvSpPr/>
            <p:nvPr/>
          </p:nvSpPr>
          <p:spPr bwMode="auto">
            <a:xfrm>
              <a:off x="12131331" y="-1471865"/>
              <a:ext cx="2375286" cy="9144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67" name="TextBox 49"/>
          <p:cNvSpPr txBox="1"/>
          <p:nvPr/>
        </p:nvSpPr>
        <p:spPr>
          <a:xfrm>
            <a:off x="1120110" y="1824232"/>
            <a:ext cx="1003160"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Check In</a:t>
            </a:r>
          </a:p>
        </p:txBody>
      </p:sp>
      <p:sp>
        <p:nvSpPr>
          <p:cNvPr id="68" name="TextBox 50"/>
          <p:cNvSpPr txBox="1"/>
          <p:nvPr/>
        </p:nvSpPr>
        <p:spPr>
          <a:xfrm>
            <a:off x="2613819" y="1821924"/>
            <a:ext cx="999954"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Auslöser</a:t>
            </a:r>
            <a:endParaRPr lang="en-US" sz="1500" kern="0" dirty="0">
              <a:gradFill>
                <a:gsLst>
                  <a:gs pos="0">
                    <a:srgbClr val="3F3F3F"/>
                  </a:gs>
                  <a:gs pos="100000">
                    <a:srgbClr val="3F3F3F"/>
                  </a:gs>
                </a:gsLst>
                <a:lin ang="5400000" scaled="0"/>
              </a:gradFill>
            </a:endParaRPr>
          </a:p>
        </p:txBody>
      </p:sp>
      <p:sp>
        <p:nvSpPr>
          <p:cNvPr id="69" name="TextBox 52"/>
          <p:cNvSpPr txBox="1"/>
          <p:nvPr/>
        </p:nvSpPr>
        <p:spPr>
          <a:xfrm>
            <a:off x="1093132" y="2241655"/>
            <a:ext cx="1083310"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Feedback</a:t>
            </a:r>
          </a:p>
        </p:txBody>
      </p:sp>
      <p:grpSp>
        <p:nvGrpSpPr>
          <p:cNvPr id="70" name="Group 51"/>
          <p:cNvGrpSpPr/>
          <p:nvPr/>
        </p:nvGrpSpPr>
        <p:grpSpPr>
          <a:xfrm>
            <a:off x="205979" y="911166"/>
            <a:ext cx="8899922" cy="703874"/>
            <a:chOff x="274638" y="-1471865"/>
            <a:chExt cx="14231979" cy="914400"/>
          </a:xfrm>
        </p:grpSpPr>
        <p:sp>
          <p:nvSpPr>
            <p:cNvPr id="71" name="Rectangle 54"/>
            <p:cNvSpPr/>
            <p:nvPr/>
          </p:nvSpPr>
          <p:spPr bwMode="auto">
            <a:xfrm>
              <a:off x="274638" y="-1471865"/>
              <a:ext cx="2375286" cy="914400"/>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Bereitstellungs</a:t>
              </a: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-team</a:t>
              </a:r>
            </a:p>
          </p:txBody>
        </p:sp>
        <p:sp>
          <p:nvSpPr>
            <p:cNvPr id="72" name="Rectangle 58"/>
            <p:cNvSpPr/>
            <p:nvPr/>
          </p:nvSpPr>
          <p:spPr bwMode="auto">
            <a:xfrm>
              <a:off x="2649924" y="-1471865"/>
              <a:ext cx="2375286" cy="914400"/>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Versions-</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verwaltung</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3" name="Rectangle 59"/>
            <p:cNvSpPr/>
            <p:nvPr/>
          </p:nvSpPr>
          <p:spPr bwMode="auto">
            <a:xfrm>
              <a:off x="5025211" y="-1471865"/>
              <a:ext cx="2375286" cy="914400"/>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CI-Build &amp;</a:t>
              </a:r>
            </a:p>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Unit T</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ests</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4" name="Rectangle 60"/>
            <p:cNvSpPr/>
            <p:nvPr/>
          </p:nvSpPr>
          <p:spPr bwMode="auto">
            <a:xfrm>
              <a:off x="7382376" y="-1471865"/>
              <a:ext cx="2394418" cy="914400"/>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Automatisierte</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Akzeptanztests</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5" name="Rectangle 61"/>
            <p:cNvSpPr/>
            <p:nvPr/>
          </p:nvSpPr>
          <p:spPr bwMode="auto">
            <a:xfrm>
              <a:off x="9765914" y="-1471865"/>
              <a:ext cx="2375286" cy="914400"/>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Manuelle</a:t>
              </a: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 </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Akzeptanztests</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6" name="Rectangle 62"/>
            <p:cNvSpPr/>
            <p:nvPr/>
          </p:nvSpPr>
          <p:spPr bwMode="auto">
            <a:xfrm>
              <a:off x="12131331" y="-1471865"/>
              <a:ext cx="2375286" cy="914400"/>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Bereitstellung</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77" name="Freeform 5"/>
          <p:cNvSpPr>
            <a:spLocks/>
          </p:cNvSpPr>
          <p:nvPr/>
        </p:nvSpPr>
        <p:spPr bwMode="auto">
          <a:xfrm>
            <a:off x="771468" y="2005056"/>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78" name="Freeform 5"/>
          <p:cNvSpPr>
            <a:spLocks/>
          </p:cNvSpPr>
          <p:nvPr/>
        </p:nvSpPr>
        <p:spPr bwMode="auto">
          <a:xfrm>
            <a:off x="771468" y="274194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79" name="Freeform 5"/>
          <p:cNvSpPr>
            <a:spLocks/>
          </p:cNvSpPr>
          <p:nvPr/>
        </p:nvSpPr>
        <p:spPr bwMode="auto">
          <a:xfrm>
            <a:off x="771468" y="3738119"/>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0" name="Freeform 5"/>
          <p:cNvSpPr>
            <a:spLocks/>
          </p:cNvSpPr>
          <p:nvPr/>
        </p:nvSpPr>
        <p:spPr bwMode="auto">
          <a:xfrm>
            <a:off x="2243871" y="2005056"/>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1" name="Freeform 5"/>
          <p:cNvSpPr>
            <a:spLocks/>
          </p:cNvSpPr>
          <p:nvPr/>
        </p:nvSpPr>
        <p:spPr bwMode="auto">
          <a:xfrm>
            <a:off x="2243871" y="274194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2" name="Freeform 5"/>
          <p:cNvSpPr>
            <a:spLocks/>
          </p:cNvSpPr>
          <p:nvPr/>
        </p:nvSpPr>
        <p:spPr bwMode="auto">
          <a:xfrm>
            <a:off x="2243871" y="3738119"/>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3" name="Freeform 5"/>
          <p:cNvSpPr>
            <a:spLocks/>
          </p:cNvSpPr>
          <p:nvPr/>
        </p:nvSpPr>
        <p:spPr bwMode="auto">
          <a:xfrm>
            <a:off x="3742223" y="2862344"/>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4" name="Freeform 5"/>
          <p:cNvSpPr>
            <a:spLocks/>
          </p:cNvSpPr>
          <p:nvPr/>
        </p:nvSpPr>
        <p:spPr bwMode="auto">
          <a:xfrm>
            <a:off x="3742223" y="3845054"/>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cxnSp>
        <p:nvCxnSpPr>
          <p:cNvPr id="85" name="Straight Arrow Connector 6"/>
          <p:cNvCxnSpPr/>
          <p:nvPr/>
        </p:nvCxnSpPr>
        <p:spPr>
          <a:xfrm flipV="1">
            <a:off x="1115351" y="2169244"/>
            <a:ext cx="1034169" cy="6781"/>
          </a:xfrm>
          <a:prstGeom prst="straightConnector1">
            <a:avLst/>
          </a:prstGeom>
          <a:noFill/>
          <a:ln w="38100" cap="flat" cmpd="sng" algn="ctr">
            <a:solidFill>
              <a:srgbClr val="541868"/>
            </a:solidFill>
            <a:prstDash val="solid"/>
            <a:headEnd type="none"/>
            <a:tailEnd type="triangle"/>
          </a:ln>
          <a:effectLst/>
        </p:spPr>
      </p:cxnSp>
      <p:cxnSp>
        <p:nvCxnSpPr>
          <p:cNvPr id="86" name="Straight Arrow Connector 85"/>
          <p:cNvCxnSpPr/>
          <p:nvPr/>
        </p:nvCxnSpPr>
        <p:spPr>
          <a:xfrm flipV="1">
            <a:off x="2565846" y="2163414"/>
            <a:ext cx="1079569" cy="1"/>
          </a:xfrm>
          <a:prstGeom prst="straightConnector1">
            <a:avLst/>
          </a:prstGeom>
          <a:noFill/>
          <a:ln w="38100" cap="flat" cmpd="sng" algn="ctr">
            <a:solidFill>
              <a:srgbClr val="541868"/>
            </a:solidFill>
            <a:prstDash val="solid"/>
            <a:headEnd type="none"/>
            <a:tailEnd type="triangle"/>
          </a:ln>
          <a:effectLst/>
        </p:spPr>
      </p:cxnSp>
      <p:cxnSp>
        <p:nvCxnSpPr>
          <p:cNvPr id="87" name="Straight Arrow Connector 25"/>
          <p:cNvCxnSpPr/>
          <p:nvPr/>
        </p:nvCxnSpPr>
        <p:spPr>
          <a:xfrm flipH="1">
            <a:off x="949569" y="2577026"/>
            <a:ext cx="2806505" cy="0"/>
          </a:xfrm>
          <a:prstGeom prst="straightConnector1">
            <a:avLst/>
          </a:prstGeom>
          <a:noFill/>
          <a:ln w="38100" cap="flat" cmpd="sng" algn="ctr">
            <a:solidFill>
              <a:srgbClr val="D1281C"/>
            </a:solidFill>
            <a:prstDash val="sysDash"/>
            <a:headEnd type="none"/>
            <a:tailEnd type="arrow"/>
          </a:ln>
          <a:effectLst/>
        </p:spPr>
      </p:cxnSp>
      <p:cxnSp>
        <p:nvCxnSpPr>
          <p:cNvPr id="88" name="Straight Arrow Connector 87"/>
          <p:cNvCxnSpPr/>
          <p:nvPr/>
        </p:nvCxnSpPr>
        <p:spPr>
          <a:xfrm flipH="1">
            <a:off x="948668" y="3357783"/>
            <a:ext cx="4200109" cy="0"/>
          </a:xfrm>
          <a:prstGeom prst="straightConnector1">
            <a:avLst/>
          </a:prstGeom>
          <a:noFill/>
          <a:ln w="38100" cap="flat" cmpd="sng" algn="ctr">
            <a:solidFill>
              <a:srgbClr val="F17719"/>
            </a:solidFill>
            <a:prstDash val="sysDash"/>
            <a:headEnd type="arrow"/>
            <a:tailEnd type="arrow"/>
          </a:ln>
          <a:effectLst/>
        </p:spPr>
      </p:cxnSp>
      <p:cxnSp>
        <p:nvCxnSpPr>
          <p:cNvPr id="89" name="Straight Arrow Connector 88"/>
          <p:cNvCxnSpPr/>
          <p:nvPr/>
        </p:nvCxnSpPr>
        <p:spPr>
          <a:xfrm flipV="1">
            <a:off x="1115351" y="2916185"/>
            <a:ext cx="1034169" cy="6781"/>
          </a:xfrm>
          <a:prstGeom prst="straightConnector1">
            <a:avLst/>
          </a:prstGeom>
          <a:noFill/>
          <a:ln w="38100" cap="flat" cmpd="sng" algn="ctr">
            <a:solidFill>
              <a:srgbClr val="541868"/>
            </a:solidFill>
            <a:prstDash val="solid"/>
            <a:headEnd type="none"/>
            <a:tailEnd type="triangle"/>
          </a:ln>
          <a:effectLst/>
        </p:spPr>
      </p:cxnSp>
      <p:cxnSp>
        <p:nvCxnSpPr>
          <p:cNvPr id="90" name="Straight Arrow Connector 89"/>
          <p:cNvCxnSpPr/>
          <p:nvPr/>
        </p:nvCxnSpPr>
        <p:spPr>
          <a:xfrm flipV="1">
            <a:off x="2564706" y="2911104"/>
            <a:ext cx="1079569" cy="1"/>
          </a:xfrm>
          <a:prstGeom prst="straightConnector1">
            <a:avLst/>
          </a:prstGeom>
          <a:noFill/>
          <a:ln w="38100" cap="flat" cmpd="sng" algn="ctr">
            <a:solidFill>
              <a:srgbClr val="541868"/>
            </a:solidFill>
            <a:prstDash val="solid"/>
            <a:headEnd type="none"/>
            <a:tailEnd type="triangle"/>
          </a:ln>
          <a:effectLst/>
        </p:spPr>
      </p:cxnSp>
      <p:cxnSp>
        <p:nvCxnSpPr>
          <p:cNvPr id="91" name="Straight Arrow Connector 96"/>
          <p:cNvCxnSpPr/>
          <p:nvPr/>
        </p:nvCxnSpPr>
        <p:spPr>
          <a:xfrm flipH="1">
            <a:off x="948668" y="3540538"/>
            <a:ext cx="4296222" cy="0"/>
          </a:xfrm>
          <a:prstGeom prst="straightConnector1">
            <a:avLst/>
          </a:prstGeom>
          <a:noFill/>
          <a:ln w="38100" cap="flat" cmpd="sng" algn="ctr">
            <a:solidFill>
              <a:srgbClr val="D1281C"/>
            </a:solidFill>
            <a:prstDash val="sysDash"/>
            <a:headEnd type="none"/>
            <a:tailEnd type="arrow"/>
          </a:ln>
          <a:effectLst/>
        </p:spPr>
      </p:cxnSp>
      <p:sp>
        <p:nvSpPr>
          <p:cNvPr id="92" name="TextBox 99"/>
          <p:cNvSpPr txBox="1"/>
          <p:nvPr/>
        </p:nvSpPr>
        <p:spPr>
          <a:xfrm>
            <a:off x="4186618" y="3002058"/>
            <a:ext cx="999954"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Auslöser</a:t>
            </a:r>
            <a:endParaRPr lang="en-US" sz="1500" kern="0" dirty="0">
              <a:gradFill>
                <a:gsLst>
                  <a:gs pos="0">
                    <a:srgbClr val="3F3F3F"/>
                  </a:gs>
                  <a:gs pos="100000">
                    <a:srgbClr val="3F3F3F"/>
                  </a:gs>
                </a:gsLst>
                <a:lin ang="5400000" scaled="0"/>
              </a:gradFill>
            </a:endParaRPr>
          </a:p>
        </p:txBody>
      </p:sp>
      <p:sp>
        <p:nvSpPr>
          <p:cNvPr id="93" name="TextBox 100"/>
          <p:cNvSpPr txBox="1"/>
          <p:nvPr/>
        </p:nvSpPr>
        <p:spPr>
          <a:xfrm>
            <a:off x="1093058" y="3031564"/>
            <a:ext cx="1083310"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Feedback</a:t>
            </a:r>
          </a:p>
        </p:txBody>
      </p:sp>
      <p:grpSp>
        <p:nvGrpSpPr>
          <p:cNvPr id="94" name="Group 104"/>
          <p:cNvGrpSpPr/>
          <p:nvPr/>
        </p:nvGrpSpPr>
        <p:grpSpPr>
          <a:xfrm>
            <a:off x="3721121" y="2164746"/>
            <a:ext cx="354400" cy="457697"/>
            <a:chOff x="4961494" y="2657728"/>
            <a:chExt cx="472533" cy="610262"/>
          </a:xfrm>
        </p:grpSpPr>
        <p:sp>
          <p:nvSpPr>
            <p:cNvPr id="95" name="Freeform 5"/>
            <p:cNvSpPr>
              <a:spLocks/>
            </p:cNvSpPr>
            <p:nvPr/>
          </p:nvSpPr>
          <p:spPr bwMode="auto">
            <a:xfrm>
              <a:off x="4961494" y="2657728"/>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D1281C"/>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grpSp>
          <p:nvGrpSpPr>
            <p:cNvPr id="96" name="Group 360"/>
            <p:cNvGrpSpPr>
              <a:grpSpLocks noChangeAspect="1"/>
            </p:cNvGrpSpPr>
            <p:nvPr/>
          </p:nvGrpSpPr>
          <p:grpSpPr bwMode="auto">
            <a:xfrm flipH="1">
              <a:off x="5172963" y="2756711"/>
              <a:ext cx="45719" cy="331991"/>
              <a:chOff x="-1094" y="874"/>
              <a:chExt cx="130" cy="944"/>
            </a:xfrm>
            <a:solidFill>
              <a:srgbClr val="FFFFFF"/>
            </a:solidFill>
          </p:grpSpPr>
          <p:sp>
            <p:nvSpPr>
              <p:cNvPr id="97" name="Freeform 361"/>
              <p:cNvSpPr>
                <a:spLocks/>
              </p:cNvSpPr>
              <p:nvPr/>
            </p:nvSpPr>
            <p:spPr bwMode="auto">
              <a:xfrm>
                <a:off x="-1094" y="874"/>
                <a:ext cx="130" cy="720"/>
              </a:xfrm>
              <a:custGeom>
                <a:avLst/>
                <a:gdLst>
                  <a:gd name="T0" fmla="*/ 0 w 130"/>
                  <a:gd name="T1" fmla="*/ 0 h 720"/>
                  <a:gd name="T2" fmla="*/ 130 w 130"/>
                  <a:gd name="T3" fmla="*/ 0 h 720"/>
                  <a:gd name="T4" fmla="*/ 130 w 130"/>
                  <a:gd name="T5" fmla="*/ 311 h 720"/>
                  <a:gd name="T6" fmla="*/ 99 w 130"/>
                  <a:gd name="T7" fmla="*/ 720 h 720"/>
                  <a:gd name="T8" fmla="*/ 33 w 130"/>
                  <a:gd name="T9" fmla="*/ 720 h 720"/>
                  <a:gd name="T10" fmla="*/ 0 w 130"/>
                  <a:gd name="T11" fmla="*/ 311 h 720"/>
                  <a:gd name="T12" fmla="*/ 0 w 13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30" h="720">
                    <a:moveTo>
                      <a:pt x="0" y="0"/>
                    </a:moveTo>
                    <a:lnTo>
                      <a:pt x="130" y="0"/>
                    </a:lnTo>
                    <a:lnTo>
                      <a:pt x="130" y="311"/>
                    </a:lnTo>
                    <a:lnTo>
                      <a:pt x="99" y="720"/>
                    </a:lnTo>
                    <a:lnTo>
                      <a:pt x="33" y="720"/>
                    </a:lnTo>
                    <a:lnTo>
                      <a:pt x="0" y="3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sp>
            <p:nvSpPr>
              <p:cNvPr id="98" name="Rectangle 362"/>
              <p:cNvSpPr>
                <a:spLocks noChangeArrowheads="1"/>
              </p:cNvSpPr>
              <p:nvPr/>
            </p:nvSpPr>
            <p:spPr bwMode="auto">
              <a:xfrm>
                <a:off x="-1094" y="1684"/>
                <a:ext cx="127"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grpSp>
      </p:grpSp>
      <p:grpSp>
        <p:nvGrpSpPr>
          <p:cNvPr id="99" name="Group 105"/>
          <p:cNvGrpSpPr/>
          <p:nvPr/>
        </p:nvGrpSpPr>
        <p:grpSpPr>
          <a:xfrm>
            <a:off x="5196412" y="3145419"/>
            <a:ext cx="354400" cy="457697"/>
            <a:chOff x="4961494" y="2657728"/>
            <a:chExt cx="472533" cy="610262"/>
          </a:xfrm>
        </p:grpSpPr>
        <p:sp>
          <p:nvSpPr>
            <p:cNvPr id="100" name="Freeform 5"/>
            <p:cNvSpPr>
              <a:spLocks/>
            </p:cNvSpPr>
            <p:nvPr/>
          </p:nvSpPr>
          <p:spPr bwMode="auto">
            <a:xfrm>
              <a:off x="4961494" y="2657728"/>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D1281C"/>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grpSp>
          <p:nvGrpSpPr>
            <p:cNvPr id="101" name="Group 360"/>
            <p:cNvGrpSpPr>
              <a:grpSpLocks noChangeAspect="1"/>
            </p:cNvGrpSpPr>
            <p:nvPr/>
          </p:nvGrpSpPr>
          <p:grpSpPr bwMode="auto">
            <a:xfrm flipH="1">
              <a:off x="5172963" y="2756711"/>
              <a:ext cx="45719" cy="331991"/>
              <a:chOff x="-1094" y="874"/>
              <a:chExt cx="130" cy="944"/>
            </a:xfrm>
            <a:solidFill>
              <a:srgbClr val="FFFFFF"/>
            </a:solidFill>
          </p:grpSpPr>
          <p:sp>
            <p:nvSpPr>
              <p:cNvPr id="102" name="Freeform 361"/>
              <p:cNvSpPr>
                <a:spLocks/>
              </p:cNvSpPr>
              <p:nvPr/>
            </p:nvSpPr>
            <p:spPr bwMode="auto">
              <a:xfrm>
                <a:off x="-1094" y="874"/>
                <a:ext cx="130" cy="720"/>
              </a:xfrm>
              <a:custGeom>
                <a:avLst/>
                <a:gdLst>
                  <a:gd name="T0" fmla="*/ 0 w 130"/>
                  <a:gd name="T1" fmla="*/ 0 h 720"/>
                  <a:gd name="T2" fmla="*/ 130 w 130"/>
                  <a:gd name="T3" fmla="*/ 0 h 720"/>
                  <a:gd name="T4" fmla="*/ 130 w 130"/>
                  <a:gd name="T5" fmla="*/ 311 h 720"/>
                  <a:gd name="T6" fmla="*/ 99 w 130"/>
                  <a:gd name="T7" fmla="*/ 720 h 720"/>
                  <a:gd name="T8" fmla="*/ 33 w 130"/>
                  <a:gd name="T9" fmla="*/ 720 h 720"/>
                  <a:gd name="T10" fmla="*/ 0 w 130"/>
                  <a:gd name="T11" fmla="*/ 311 h 720"/>
                  <a:gd name="T12" fmla="*/ 0 w 13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30" h="720">
                    <a:moveTo>
                      <a:pt x="0" y="0"/>
                    </a:moveTo>
                    <a:lnTo>
                      <a:pt x="130" y="0"/>
                    </a:lnTo>
                    <a:lnTo>
                      <a:pt x="130" y="311"/>
                    </a:lnTo>
                    <a:lnTo>
                      <a:pt x="99" y="720"/>
                    </a:lnTo>
                    <a:lnTo>
                      <a:pt x="33" y="720"/>
                    </a:lnTo>
                    <a:lnTo>
                      <a:pt x="0" y="3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sp>
            <p:nvSpPr>
              <p:cNvPr id="103" name="Rectangle 362"/>
              <p:cNvSpPr>
                <a:spLocks noChangeArrowheads="1"/>
              </p:cNvSpPr>
              <p:nvPr/>
            </p:nvSpPr>
            <p:spPr bwMode="auto">
              <a:xfrm>
                <a:off x="-1094" y="1684"/>
                <a:ext cx="127"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grpSp>
      </p:grpSp>
      <p:cxnSp>
        <p:nvCxnSpPr>
          <p:cNvPr id="104" name="Straight Arrow Connector 110"/>
          <p:cNvCxnSpPr/>
          <p:nvPr/>
        </p:nvCxnSpPr>
        <p:spPr>
          <a:xfrm flipH="1">
            <a:off x="948667" y="4347263"/>
            <a:ext cx="4223408" cy="0"/>
          </a:xfrm>
          <a:prstGeom prst="straightConnector1">
            <a:avLst/>
          </a:prstGeom>
          <a:noFill/>
          <a:ln w="38100" cap="flat" cmpd="sng" algn="ctr">
            <a:solidFill>
              <a:srgbClr val="F17719"/>
            </a:solidFill>
            <a:prstDash val="sysDash"/>
            <a:headEnd type="arrow"/>
            <a:tailEnd type="arrow"/>
          </a:ln>
          <a:effectLst/>
        </p:spPr>
      </p:cxnSp>
      <p:cxnSp>
        <p:nvCxnSpPr>
          <p:cNvPr id="105" name="Straight Arrow Connector 111"/>
          <p:cNvCxnSpPr/>
          <p:nvPr/>
        </p:nvCxnSpPr>
        <p:spPr>
          <a:xfrm flipH="1">
            <a:off x="948666" y="4530018"/>
            <a:ext cx="5740027" cy="0"/>
          </a:xfrm>
          <a:prstGeom prst="straightConnector1">
            <a:avLst/>
          </a:prstGeom>
          <a:noFill/>
          <a:ln w="38100" cap="flat" cmpd="sng" algn="ctr">
            <a:solidFill>
              <a:srgbClr val="F17719"/>
            </a:solidFill>
            <a:prstDash val="sysDash"/>
            <a:headEnd type="arrow"/>
            <a:tailEnd type="arrow"/>
          </a:ln>
          <a:effectLst/>
        </p:spPr>
      </p:cxnSp>
      <p:cxnSp>
        <p:nvCxnSpPr>
          <p:cNvPr id="106" name="Straight Arrow Connector 112"/>
          <p:cNvCxnSpPr/>
          <p:nvPr/>
        </p:nvCxnSpPr>
        <p:spPr>
          <a:xfrm flipV="1">
            <a:off x="1115351" y="3916845"/>
            <a:ext cx="1034169" cy="6781"/>
          </a:xfrm>
          <a:prstGeom prst="straightConnector1">
            <a:avLst/>
          </a:prstGeom>
          <a:noFill/>
          <a:ln w="38100" cap="flat" cmpd="sng" algn="ctr">
            <a:solidFill>
              <a:srgbClr val="541868"/>
            </a:solidFill>
            <a:prstDash val="solid"/>
            <a:headEnd type="none"/>
            <a:tailEnd type="triangle"/>
          </a:ln>
          <a:effectLst/>
        </p:spPr>
      </p:cxnSp>
      <p:cxnSp>
        <p:nvCxnSpPr>
          <p:cNvPr id="107" name="Straight Arrow Connector 113"/>
          <p:cNvCxnSpPr/>
          <p:nvPr/>
        </p:nvCxnSpPr>
        <p:spPr>
          <a:xfrm flipV="1">
            <a:off x="2564706" y="3911763"/>
            <a:ext cx="1079569" cy="1"/>
          </a:xfrm>
          <a:prstGeom prst="straightConnector1">
            <a:avLst/>
          </a:prstGeom>
          <a:noFill/>
          <a:ln w="38100" cap="flat" cmpd="sng" algn="ctr">
            <a:solidFill>
              <a:srgbClr val="541868"/>
            </a:solidFill>
            <a:prstDash val="solid"/>
            <a:headEnd type="none"/>
            <a:tailEnd type="triangle"/>
          </a:ln>
          <a:effectLst/>
        </p:spPr>
      </p:cxnSp>
      <p:sp>
        <p:nvSpPr>
          <p:cNvPr id="108" name="Freeform 5"/>
          <p:cNvSpPr>
            <a:spLocks/>
          </p:cNvSpPr>
          <p:nvPr/>
        </p:nvSpPr>
        <p:spPr bwMode="auto">
          <a:xfrm>
            <a:off x="5200433" y="4032805"/>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109" name="Freeform 5"/>
          <p:cNvSpPr>
            <a:spLocks/>
          </p:cNvSpPr>
          <p:nvPr/>
        </p:nvSpPr>
        <p:spPr bwMode="auto">
          <a:xfrm>
            <a:off x="6727635" y="430398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cxnSp>
        <p:nvCxnSpPr>
          <p:cNvPr id="110" name="Straight Arrow Connector 119"/>
          <p:cNvCxnSpPr/>
          <p:nvPr/>
        </p:nvCxnSpPr>
        <p:spPr>
          <a:xfrm flipH="1">
            <a:off x="7126150" y="4514850"/>
            <a:ext cx="989150" cy="15168"/>
          </a:xfrm>
          <a:prstGeom prst="straightConnector1">
            <a:avLst/>
          </a:prstGeom>
          <a:noFill/>
          <a:ln w="38100" cap="flat" cmpd="sng" algn="ctr">
            <a:solidFill>
              <a:srgbClr val="2FAFE9"/>
            </a:solidFill>
            <a:prstDash val="sysDash"/>
            <a:headEnd type="arrow"/>
            <a:tailEnd type="none"/>
          </a:ln>
          <a:effectLst/>
        </p:spPr>
      </p:cxnSp>
      <p:sp>
        <p:nvSpPr>
          <p:cNvPr id="111" name="Freeform 5"/>
          <p:cNvSpPr>
            <a:spLocks/>
          </p:cNvSpPr>
          <p:nvPr/>
        </p:nvSpPr>
        <p:spPr bwMode="auto">
          <a:xfrm>
            <a:off x="8186012" y="430398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2FAFE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112" name="TextBox 124"/>
          <p:cNvSpPr txBox="1"/>
          <p:nvPr/>
        </p:nvSpPr>
        <p:spPr>
          <a:xfrm>
            <a:off x="5526478" y="4156105"/>
            <a:ext cx="1012778"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Freigabe</a:t>
            </a:r>
            <a:endParaRPr lang="en-US" sz="1500" kern="0" dirty="0">
              <a:gradFill>
                <a:gsLst>
                  <a:gs pos="0">
                    <a:srgbClr val="3F3F3F"/>
                  </a:gs>
                  <a:gs pos="100000">
                    <a:srgbClr val="3F3F3F"/>
                  </a:gs>
                </a:gsLst>
                <a:lin ang="5400000" scaled="0"/>
              </a:gradFill>
            </a:endParaRPr>
          </a:p>
        </p:txBody>
      </p:sp>
      <p:sp>
        <p:nvSpPr>
          <p:cNvPr id="113" name="TextBox 125"/>
          <p:cNvSpPr txBox="1"/>
          <p:nvPr/>
        </p:nvSpPr>
        <p:spPr>
          <a:xfrm>
            <a:off x="7083044" y="4156105"/>
            <a:ext cx="1012778"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Freigabe</a:t>
            </a:r>
            <a:endParaRPr lang="en-US" sz="1500" kern="0" dirty="0">
              <a:gradFill>
                <a:gsLst>
                  <a:gs pos="0">
                    <a:srgbClr val="3F3F3F"/>
                  </a:gs>
                  <a:gs pos="100000">
                    <a:srgbClr val="3F3F3F"/>
                  </a:gs>
                </a:gsLst>
                <a:lin ang="5400000" scaled="0"/>
              </a:gradFill>
            </a:endParaRPr>
          </a:p>
        </p:txBody>
      </p:sp>
      <p:sp>
        <p:nvSpPr>
          <p:cNvPr id="114" name="Rectangle 127"/>
          <p:cNvSpPr/>
          <p:nvPr/>
        </p:nvSpPr>
        <p:spPr bwMode="auto">
          <a:xfrm>
            <a:off x="205740" y="1611635"/>
            <a:ext cx="4445040" cy="3411613"/>
          </a:xfrm>
          <a:prstGeom prst="rect">
            <a:avLst/>
          </a:prstGeom>
          <a:noFill/>
          <a:ln w="76200" cap="flat" cmpd="sng" algn="ctr">
            <a:solidFill>
              <a:srgbClr val="2FAFE9"/>
            </a:solid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defRPr/>
            </a:pPr>
            <a:endParaRPr lang="en-US" sz="18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21554567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Kontinuierliche Validierung</a:t>
            </a:r>
            <a:endParaRPr lang="de-DE" dirty="0"/>
          </a:p>
        </p:txBody>
      </p:sp>
      <p:grpSp>
        <p:nvGrpSpPr>
          <p:cNvPr id="60" name="Group 58"/>
          <p:cNvGrpSpPr/>
          <p:nvPr/>
        </p:nvGrpSpPr>
        <p:grpSpPr>
          <a:xfrm>
            <a:off x="205979" y="1611635"/>
            <a:ext cx="8899922" cy="3411613"/>
            <a:chOff x="274638" y="-1471865"/>
            <a:chExt cx="14231979" cy="914400"/>
          </a:xfrm>
        </p:grpSpPr>
        <p:sp>
          <p:nvSpPr>
            <p:cNvPr id="61" name="Rectangle 59"/>
            <p:cNvSpPr/>
            <p:nvPr/>
          </p:nvSpPr>
          <p:spPr bwMode="auto">
            <a:xfrm>
              <a:off x="274638" y="-1471865"/>
              <a:ext cx="2375286" cy="914400"/>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2" name="Rectangle 60"/>
            <p:cNvSpPr/>
            <p:nvPr/>
          </p:nvSpPr>
          <p:spPr bwMode="auto">
            <a:xfrm>
              <a:off x="2649924" y="-1471865"/>
              <a:ext cx="2375286" cy="9144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3" name="Rectangle 61"/>
            <p:cNvSpPr/>
            <p:nvPr/>
          </p:nvSpPr>
          <p:spPr bwMode="auto">
            <a:xfrm>
              <a:off x="5025211" y="-1471865"/>
              <a:ext cx="2375286" cy="914400"/>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4" name="Rectangle 62"/>
            <p:cNvSpPr/>
            <p:nvPr/>
          </p:nvSpPr>
          <p:spPr bwMode="auto">
            <a:xfrm>
              <a:off x="7382376" y="-1471865"/>
              <a:ext cx="2394418" cy="9144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5" name="Rectangle 63"/>
            <p:cNvSpPr/>
            <p:nvPr/>
          </p:nvSpPr>
          <p:spPr bwMode="auto">
            <a:xfrm>
              <a:off x="9765914" y="-1471865"/>
              <a:ext cx="2375286" cy="914400"/>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6" name="Rectangle 64"/>
            <p:cNvSpPr/>
            <p:nvPr/>
          </p:nvSpPr>
          <p:spPr bwMode="auto">
            <a:xfrm>
              <a:off x="12131331" y="-1471865"/>
              <a:ext cx="2375286" cy="9144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67" name="TextBox 65"/>
          <p:cNvSpPr txBox="1"/>
          <p:nvPr/>
        </p:nvSpPr>
        <p:spPr>
          <a:xfrm>
            <a:off x="1120110" y="1824232"/>
            <a:ext cx="1003160"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Check In</a:t>
            </a:r>
          </a:p>
        </p:txBody>
      </p:sp>
      <p:sp>
        <p:nvSpPr>
          <p:cNvPr id="68" name="TextBox 66"/>
          <p:cNvSpPr txBox="1"/>
          <p:nvPr/>
        </p:nvSpPr>
        <p:spPr>
          <a:xfrm>
            <a:off x="2613819" y="1821924"/>
            <a:ext cx="999954"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Auslöser</a:t>
            </a:r>
            <a:endParaRPr lang="en-US" sz="1500" kern="0" dirty="0">
              <a:gradFill>
                <a:gsLst>
                  <a:gs pos="0">
                    <a:srgbClr val="3F3F3F"/>
                  </a:gs>
                  <a:gs pos="100000">
                    <a:srgbClr val="3F3F3F"/>
                  </a:gs>
                </a:gsLst>
                <a:lin ang="5400000" scaled="0"/>
              </a:gradFill>
            </a:endParaRPr>
          </a:p>
        </p:txBody>
      </p:sp>
      <p:sp>
        <p:nvSpPr>
          <p:cNvPr id="69" name="TextBox 67"/>
          <p:cNvSpPr txBox="1"/>
          <p:nvPr/>
        </p:nvSpPr>
        <p:spPr>
          <a:xfrm>
            <a:off x="1093132" y="2241655"/>
            <a:ext cx="1083310"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Feedback</a:t>
            </a:r>
          </a:p>
        </p:txBody>
      </p:sp>
      <p:grpSp>
        <p:nvGrpSpPr>
          <p:cNvPr id="70" name="Group 68"/>
          <p:cNvGrpSpPr/>
          <p:nvPr/>
        </p:nvGrpSpPr>
        <p:grpSpPr>
          <a:xfrm>
            <a:off x="205979" y="911166"/>
            <a:ext cx="8899922" cy="703874"/>
            <a:chOff x="274638" y="-1471865"/>
            <a:chExt cx="14231979" cy="914400"/>
          </a:xfrm>
        </p:grpSpPr>
        <p:sp>
          <p:nvSpPr>
            <p:cNvPr id="71" name="Rectangle 69"/>
            <p:cNvSpPr/>
            <p:nvPr/>
          </p:nvSpPr>
          <p:spPr bwMode="auto">
            <a:xfrm>
              <a:off x="274638" y="-1471865"/>
              <a:ext cx="2375286" cy="914400"/>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Bereitstellungs</a:t>
              </a: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-team</a:t>
              </a:r>
            </a:p>
          </p:txBody>
        </p:sp>
        <p:sp>
          <p:nvSpPr>
            <p:cNvPr id="72" name="Rectangle 70"/>
            <p:cNvSpPr/>
            <p:nvPr/>
          </p:nvSpPr>
          <p:spPr bwMode="auto">
            <a:xfrm>
              <a:off x="2649924" y="-1471865"/>
              <a:ext cx="2375286" cy="914400"/>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Versions-</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verwaltung</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3" name="Rectangle 71"/>
            <p:cNvSpPr/>
            <p:nvPr/>
          </p:nvSpPr>
          <p:spPr bwMode="auto">
            <a:xfrm>
              <a:off x="5025211" y="-1471865"/>
              <a:ext cx="2375286" cy="914400"/>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CI-Build &amp; </a:t>
              </a:r>
            </a:p>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Unit Tests</a:t>
              </a:r>
            </a:p>
          </p:txBody>
        </p:sp>
        <p:sp>
          <p:nvSpPr>
            <p:cNvPr id="74" name="Rectangle 72"/>
            <p:cNvSpPr/>
            <p:nvPr/>
          </p:nvSpPr>
          <p:spPr bwMode="auto">
            <a:xfrm>
              <a:off x="7382376" y="-1471865"/>
              <a:ext cx="2394418" cy="914400"/>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Automatisierte</a:t>
              </a: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 </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Akzeptanztests</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5" name="Rectangle 73"/>
            <p:cNvSpPr/>
            <p:nvPr/>
          </p:nvSpPr>
          <p:spPr bwMode="auto">
            <a:xfrm>
              <a:off x="9765914" y="-1471865"/>
              <a:ext cx="2375286" cy="914400"/>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Manuelle</a:t>
              </a: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 </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Akzeptanztests</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6" name="Rectangle 74"/>
            <p:cNvSpPr/>
            <p:nvPr/>
          </p:nvSpPr>
          <p:spPr bwMode="auto">
            <a:xfrm>
              <a:off x="12131331" y="-1471865"/>
              <a:ext cx="2375286" cy="914400"/>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Bereitstellung</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77" name="Freeform 5"/>
          <p:cNvSpPr>
            <a:spLocks/>
          </p:cNvSpPr>
          <p:nvPr/>
        </p:nvSpPr>
        <p:spPr bwMode="auto">
          <a:xfrm>
            <a:off x="771468" y="2005056"/>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78" name="Freeform 5"/>
          <p:cNvSpPr>
            <a:spLocks/>
          </p:cNvSpPr>
          <p:nvPr/>
        </p:nvSpPr>
        <p:spPr bwMode="auto">
          <a:xfrm>
            <a:off x="771468" y="274194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79" name="Freeform 5"/>
          <p:cNvSpPr>
            <a:spLocks/>
          </p:cNvSpPr>
          <p:nvPr/>
        </p:nvSpPr>
        <p:spPr bwMode="auto">
          <a:xfrm>
            <a:off x="771468" y="3738119"/>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0" name="Freeform 5"/>
          <p:cNvSpPr>
            <a:spLocks/>
          </p:cNvSpPr>
          <p:nvPr/>
        </p:nvSpPr>
        <p:spPr bwMode="auto">
          <a:xfrm>
            <a:off x="2243871" y="2005056"/>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1" name="Freeform 5"/>
          <p:cNvSpPr>
            <a:spLocks/>
          </p:cNvSpPr>
          <p:nvPr/>
        </p:nvSpPr>
        <p:spPr bwMode="auto">
          <a:xfrm>
            <a:off x="2243871" y="274194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2" name="Freeform 5"/>
          <p:cNvSpPr>
            <a:spLocks/>
          </p:cNvSpPr>
          <p:nvPr/>
        </p:nvSpPr>
        <p:spPr bwMode="auto">
          <a:xfrm>
            <a:off x="2243871" y="3738119"/>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3" name="Freeform 5"/>
          <p:cNvSpPr>
            <a:spLocks/>
          </p:cNvSpPr>
          <p:nvPr/>
        </p:nvSpPr>
        <p:spPr bwMode="auto">
          <a:xfrm>
            <a:off x="3742223" y="2862344"/>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4" name="Freeform 5"/>
          <p:cNvSpPr>
            <a:spLocks/>
          </p:cNvSpPr>
          <p:nvPr/>
        </p:nvSpPr>
        <p:spPr bwMode="auto">
          <a:xfrm>
            <a:off x="3742223" y="3845054"/>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cxnSp>
        <p:nvCxnSpPr>
          <p:cNvPr id="85" name="Straight Arrow Connector 83"/>
          <p:cNvCxnSpPr/>
          <p:nvPr/>
        </p:nvCxnSpPr>
        <p:spPr>
          <a:xfrm flipV="1">
            <a:off x="1115351" y="2169244"/>
            <a:ext cx="1034169" cy="6781"/>
          </a:xfrm>
          <a:prstGeom prst="straightConnector1">
            <a:avLst/>
          </a:prstGeom>
          <a:noFill/>
          <a:ln w="38100" cap="flat" cmpd="sng" algn="ctr">
            <a:solidFill>
              <a:srgbClr val="541868"/>
            </a:solidFill>
            <a:prstDash val="solid"/>
            <a:headEnd type="none"/>
            <a:tailEnd type="triangle"/>
          </a:ln>
          <a:effectLst/>
        </p:spPr>
      </p:cxnSp>
      <p:cxnSp>
        <p:nvCxnSpPr>
          <p:cNvPr id="86" name="Straight Arrow Connector 84"/>
          <p:cNvCxnSpPr/>
          <p:nvPr/>
        </p:nvCxnSpPr>
        <p:spPr>
          <a:xfrm flipV="1">
            <a:off x="2565846" y="2163414"/>
            <a:ext cx="1079569" cy="1"/>
          </a:xfrm>
          <a:prstGeom prst="straightConnector1">
            <a:avLst/>
          </a:prstGeom>
          <a:noFill/>
          <a:ln w="38100" cap="flat" cmpd="sng" algn="ctr">
            <a:solidFill>
              <a:srgbClr val="541868"/>
            </a:solidFill>
            <a:prstDash val="solid"/>
            <a:headEnd type="none"/>
            <a:tailEnd type="triangle"/>
          </a:ln>
          <a:effectLst/>
        </p:spPr>
      </p:cxnSp>
      <p:cxnSp>
        <p:nvCxnSpPr>
          <p:cNvPr id="87" name="Straight Arrow Connector 85"/>
          <p:cNvCxnSpPr/>
          <p:nvPr/>
        </p:nvCxnSpPr>
        <p:spPr>
          <a:xfrm flipH="1">
            <a:off x="949569" y="2577026"/>
            <a:ext cx="2806505" cy="0"/>
          </a:xfrm>
          <a:prstGeom prst="straightConnector1">
            <a:avLst/>
          </a:prstGeom>
          <a:noFill/>
          <a:ln w="38100" cap="flat" cmpd="sng" algn="ctr">
            <a:solidFill>
              <a:srgbClr val="D1281C"/>
            </a:solidFill>
            <a:prstDash val="sysDash"/>
            <a:headEnd type="none"/>
            <a:tailEnd type="arrow"/>
          </a:ln>
          <a:effectLst/>
        </p:spPr>
      </p:cxnSp>
      <p:cxnSp>
        <p:nvCxnSpPr>
          <p:cNvPr id="88" name="Straight Arrow Connector 86"/>
          <p:cNvCxnSpPr/>
          <p:nvPr/>
        </p:nvCxnSpPr>
        <p:spPr>
          <a:xfrm flipH="1">
            <a:off x="948668" y="3357783"/>
            <a:ext cx="4200109" cy="0"/>
          </a:xfrm>
          <a:prstGeom prst="straightConnector1">
            <a:avLst/>
          </a:prstGeom>
          <a:noFill/>
          <a:ln w="38100" cap="flat" cmpd="sng" algn="ctr">
            <a:solidFill>
              <a:srgbClr val="F17719"/>
            </a:solidFill>
            <a:prstDash val="sysDash"/>
            <a:headEnd type="arrow"/>
            <a:tailEnd type="arrow"/>
          </a:ln>
          <a:effectLst/>
        </p:spPr>
      </p:cxnSp>
      <p:cxnSp>
        <p:nvCxnSpPr>
          <p:cNvPr id="89" name="Straight Arrow Connector 87"/>
          <p:cNvCxnSpPr/>
          <p:nvPr/>
        </p:nvCxnSpPr>
        <p:spPr>
          <a:xfrm flipV="1">
            <a:off x="1115351" y="2916185"/>
            <a:ext cx="1034169" cy="6781"/>
          </a:xfrm>
          <a:prstGeom prst="straightConnector1">
            <a:avLst/>
          </a:prstGeom>
          <a:noFill/>
          <a:ln w="38100" cap="flat" cmpd="sng" algn="ctr">
            <a:solidFill>
              <a:srgbClr val="541868"/>
            </a:solidFill>
            <a:prstDash val="solid"/>
            <a:headEnd type="none"/>
            <a:tailEnd type="triangle"/>
          </a:ln>
          <a:effectLst/>
        </p:spPr>
      </p:cxnSp>
      <p:cxnSp>
        <p:nvCxnSpPr>
          <p:cNvPr id="90" name="Straight Arrow Connector 88"/>
          <p:cNvCxnSpPr/>
          <p:nvPr/>
        </p:nvCxnSpPr>
        <p:spPr>
          <a:xfrm flipV="1">
            <a:off x="2564706" y="2911104"/>
            <a:ext cx="1079569" cy="1"/>
          </a:xfrm>
          <a:prstGeom prst="straightConnector1">
            <a:avLst/>
          </a:prstGeom>
          <a:noFill/>
          <a:ln w="38100" cap="flat" cmpd="sng" algn="ctr">
            <a:solidFill>
              <a:srgbClr val="541868"/>
            </a:solidFill>
            <a:prstDash val="solid"/>
            <a:headEnd type="none"/>
            <a:tailEnd type="triangle"/>
          </a:ln>
          <a:effectLst/>
        </p:spPr>
      </p:cxnSp>
      <p:cxnSp>
        <p:nvCxnSpPr>
          <p:cNvPr id="91" name="Straight Arrow Connector 89"/>
          <p:cNvCxnSpPr/>
          <p:nvPr/>
        </p:nvCxnSpPr>
        <p:spPr>
          <a:xfrm flipH="1">
            <a:off x="948668" y="3540538"/>
            <a:ext cx="4296222" cy="0"/>
          </a:xfrm>
          <a:prstGeom prst="straightConnector1">
            <a:avLst/>
          </a:prstGeom>
          <a:noFill/>
          <a:ln w="38100" cap="flat" cmpd="sng" algn="ctr">
            <a:solidFill>
              <a:srgbClr val="D1281C"/>
            </a:solidFill>
            <a:prstDash val="sysDash"/>
            <a:headEnd type="none"/>
            <a:tailEnd type="arrow"/>
          </a:ln>
          <a:effectLst/>
        </p:spPr>
      </p:cxnSp>
      <p:sp>
        <p:nvSpPr>
          <p:cNvPr id="92" name="TextBox 90"/>
          <p:cNvSpPr txBox="1"/>
          <p:nvPr/>
        </p:nvSpPr>
        <p:spPr>
          <a:xfrm>
            <a:off x="4186618" y="3002058"/>
            <a:ext cx="999954"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Auslöser</a:t>
            </a:r>
            <a:endParaRPr lang="en-US" sz="1500" kern="0" dirty="0">
              <a:gradFill>
                <a:gsLst>
                  <a:gs pos="0">
                    <a:srgbClr val="3F3F3F"/>
                  </a:gs>
                  <a:gs pos="100000">
                    <a:srgbClr val="3F3F3F"/>
                  </a:gs>
                </a:gsLst>
                <a:lin ang="5400000" scaled="0"/>
              </a:gradFill>
            </a:endParaRPr>
          </a:p>
        </p:txBody>
      </p:sp>
      <p:sp>
        <p:nvSpPr>
          <p:cNvPr id="93" name="TextBox 91"/>
          <p:cNvSpPr txBox="1"/>
          <p:nvPr/>
        </p:nvSpPr>
        <p:spPr>
          <a:xfrm>
            <a:off x="1093058" y="3031564"/>
            <a:ext cx="1083310"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Feedback</a:t>
            </a:r>
          </a:p>
        </p:txBody>
      </p:sp>
      <p:grpSp>
        <p:nvGrpSpPr>
          <p:cNvPr id="94" name="Group 92"/>
          <p:cNvGrpSpPr/>
          <p:nvPr/>
        </p:nvGrpSpPr>
        <p:grpSpPr>
          <a:xfrm>
            <a:off x="3721121" y="2164746"/>
            <a:ext cx="354400" cy="457697"/>
            <a:chOff x="4961494" y="2657728"/>
            <a:chExt cx="472533" cy="610262"/>
          </a:xfrm>
        </p:grpSpPr>
        <p:sp>
          <p:nvSpPr>
            <p:cNvPr id="95" name="Freeform 5"/>
            <p:cNvSpPr>
              <a:spLocks/>
            </p:cNvSpPr>
            <p:nvPr/>
          </p:nvSpPr>
          <p:spPr bwMode="auto">
            <a:xfrm>
              <a:off x="4961494" y="2657728"/>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D1281C"/>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grpSp>
          <p:nvGrpSpPr>
            <p:cNvPr id="96" name="Group 360"/>
            <p:cNvGrpSpPr>
              <a:grpSpLocks noChangeAspect="1"/>
            </p:cNvGrpSpPr>
            <p:nvPr/>
          </p:nvGrpSpPr>
          <p:grpSpPr bwMode="auto">
            <a:xfrm flipH="1">
              <a:off x="5172963" y="2756711"/>
              <a:ext cx="45719" cy="331991"/>
              <a:chOff x="-1094" y="874"/>
              <a:chExt cx="130" cy="944"/>
            </a:xfrm>
            <a:solidFill>
              <a:srgbClr val="FFFFFF"/>
            </a:solidFill>
          </p:grpSpPr>
          <p:sp>
            <p:nvSpPr>
              <p:cNvPr id="97" name="Freeform 361"/>
              <p:cNvSpPr>
                <a:spLocks/>
              </p:cNvSpPr>
              <p:nvPr/>
            </p:nvSpPr>
            <p:spPr bwMode="auto">
              <a:xfrm>
                <a:off x="-1094" y="874"/>
                <a:ext cx="130" cy="720"/>
              </a:xfrm>
              <a:custGeom>
                <a:avLst/>
                <a:gdLst>
                  <a:gd name="T0" fmla="*/ 0 w 130"/>
                  <a:gd name="T1" fmla="*/ 0 h 720"/>
                  <a:gd name="T2" fmla="*/ 130 w 130"/>
                  <a:gd name="T3" fmla="*/ 0 h 720"/>
                  <a:gd name="T4" fmla="*/ 130 w 130"/>
                  <a:gd name="T5" fmla="*/ 311 h 720"/>
                  <a:gd name="T6" fmla="*/ 99 w 130"/>
                  <a:gd name="T7" fmla="*/ 720 h 720"/>
                  <a:gd name="T8" fmla="*/ 33 w 130"/>
                  <a:gd name="T9" fmla="*/ 720 h 720"/>
                  <a:gd name="T10" fmla="*/ 0 w 130"/>
                  <a:gd name="T11" fmla="*/ 311 h 720"/>
                  <a:gd name="T12" fmla="*/ 0 w 13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30" h="720">
                    <a:moveTo>
                      <a:pt x="0" y="0"/>
                    </a:moveTo>
                    <a:lnTo>
                      <a:pt x="130" y="0"/>
                    </a:lnTo>
                    <a:lnTo>
                      <a:pt x="130" y="311"/>
                    </a:lnTo>
                    <a:lnTo>
                      <a:pt x="99" y="720"/>
                    </a:lnTo>
                    <a:lnTo>
                      <a:pt x="33" y="720"/>
                    </a:lnTo>
                    <a:lnTo>
                      <a:pt x="0" y="3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sp>
            <p:nvSpPr>
              <p:cNvPr id="98" name="Rectangle 362"/>
              <p:cNvSpPr>
                <a:spLocks noChangeArrowheads="1"/>
              </p:cNvSpPr>
              <p:nvPr/>
            </p:nvSpPr>
            <p:spPr bwMode="auto">
              <a:xfrm>
                <a:off x="-1094" y="1684"/>
                <a:ext cx="127"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grpSp>
      </p:grpSp>
      <p:grpSp>
        <p:nvGrpSpPr>
          <p:cNvPr id="99" name="Group 97"/>
          <p:cNvGrpSpPr/>
          <p:nvPr/>
        </p:nvGrpSpPr>
        <p:grpSpPr>
          <a:xfrm>
            <a:off x="5196412" y="3145419"/>
            <a:ext cx="354400" cy="457697"/>
            <a:chOff x="4961494" y="2657728"/>
            <a:chExt cx="472533" cy="610262"/>
          </a:xfrm>
        </p:grpSpPr>
        <p:sp>
          <p:nvSpPr>
            <p:cNvPr id="100" name="Freeform 5"/>
            <p:cNvSpPr>
              <a:spLocks/>
            </p:cNvSpPr>
            <p:nvPr/>
          </p:nvSpPr>
          <p:spPr bwMode="auto">
            <a:xfrm>
              <a:off x="4961494" y="2657728"/>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D1281C"/>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grpSp>
          <p:nvGrpSpPr>
            <p:cNvPr id="101" name="Group 360"/>
            <p:cNvGrpSpPr>
              <a:grpSpLocks noChangeAspect="1"/>
            </p:cNvGrpSpPr>
            <p:nvPr/>
          </p:nvGrpSpPr>
          <p:grpSpPr bwMode="auto">
            <a:xfrm flipH="1">
              <a:off x="5172963" y="2756711"/>
              <a:ext cx="45719" cy="331991"/>
              <a:chOff x="-1094" y="874"/>
              <a:chExt cx="130" cy="944"/>
            </a:xfrm>
            <a:solidFill>
              <a:srgbClr val="FFFFFF"/>
            </a:solidFill>
          </p:grpSpPr>
          <p:sp>
            <p:nvSpPr>
              <p:cNvPr id="102" name="Freeform 361"/>
              <p:cNvSpPr>
                <a:spLocks/>
              </p:cNvSpPr>
              <p:nvPr/>
            </p:nvSpPr>
            <p:spPr bwMode="auto">
              <a:xfrm>
                <a:off x="-1094" y="874"/>
                <a:ext cx="130" cy="720"/>
              </a:xfrm>
              <a:custGeom>
                <a:avLst/>
                <a:gdLst>
                  <a:gd name="T0" fmla="*/ 0 w 130"/>
                  <a:gd name="T1" fmla="*/ 0 h 720"/>
                  <a:gd name="T2" fmla="*/ 130 w 130"/>
                  <a:gd name="T3" fmla="*/ 0 h 720"/>
                  <a:gd name="T4" fmla="*/ 130 w 130"/>
                  <a:gd name="T5" fmla="*/ 311 h 720"/>
                  <a:gd name="T6" fmla="*/ 99 w 130"/>
                  <a:gd name="T7" fmla="*/ 720 h 720"/>
                  <a:gd name="T8" fmla="*/ 33 w 130"/>
                  <a:gd name="T9" fmla="*/ 720 h 720"/>
                  <a:gd name="T10" fmla="*/ 0 w 130"/>
                  <a:gd name="T11" fmla="*/ 311 h 720"/>
                  <a:gd name="T12" fmla="*/ 0 w 13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30" h="720">
                    <a:moveTo>
                      <a:pt x="0" y="0"/>
                    </a:moveTo>
                    <a:lnTo>
                      <a:pt x="130" y="0"/>
                    </a:lnTo>
                    <a:lnTo>
                      <a:pt x="130" y="311"/>
                    </a:lnTo>
                    <a:lnTo>
                      <a:pt x="99" y="720"/>
                    </a:lnTo>
                    <a:lnTo>
                      <a:pt x="33" y="720"/>
                    </a:lnTo>
                    <a:lnTo>
                      <a:pt x="0" y="3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sp>
            <p:nvSpPr>
              <p:cNvPr id="103" name="Rectangle 362"/>
              <p:cNvSpPr>
                <a:spLocks noChangeArrowheads="1"/>
              </p:cNvSpPr>
              <p:nvPr/>
            </p:nvSpPr>
            <p:spPr bwMode="auto">
              <a:xfrm>
                <a:off x="-1094" y="1684"/>
                <a:ext cx="127"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grpSp>
      </p:grpSp>
      <p:cxnSp>
        <p:nvCxnSpPr>
          <p:cNvPr id="104" name="Straight Arrow Connector 102"/>
          <p:cNvCxnSpPr/>
          <p:nvPr/>
        </p:nvCxnSpPr>
        <p:spPr>
          <a:xfrm flipH="1">
            <a:off x="948667" y="4347263"/>
            <a:ext cx="4223408" cy="0"/>
          </a:xfrm>
          <a:prstGeom prst="straightConnector1">
            <a:avLst/>
          </a:prstGeom>
          <a:noFill/>
          <a:ln w="38100" cap="flat" cmpd="sng" algn="ctr">
            <a:solidFill>
              <a:srgbClr val="F17719"/>
            </a:solidFill>
            <a:prstDash val="sysDash"/>
            <a:headEnd type="arrow"/>
            <a:tailEnd type="arrow"/>
          </a:ln>
          <a:effectLst/>
        </p:spPr>
      </p:cxnSp>
      <p:cxnSp>
        <p:nvCxnSpPr>
          <p:cNvPr id="105" name="Straight Arrow Connector 103"/>
          <p:cNvCxnSpPr/>
          <p:nvPr/>
        </p:nvCxnSpPr>
        <p:spPr>
          <a:xfrm flipH="1">
            <a:off x="948666" y="4530018"/>
            <a:ext cx="5740027" cy="0"/>
          </a:xfrm>
          <a:prstGeom prst="straightConnector1">
            <a:avLst/>
          </a:prstGeom>
          <a:noFill/>
          <a:ln w="38100" cap="flat" cmpd="sng" algn="ctr">
            <a:solidFill>
              <a:srgbClr val="F17719"/>
            </a:solidFill>
            <a:prstDash val="sysDash"/>
            <a:headEnd type="arrow"/>
            <a:tailEnd type="arrow"/>
          </a:ln>
          <a:effectLst/>
        </p:spPr>
      </p:cxnSp>
      <p:cxnSp>
        <p:nvCxnSpPr>
          <p:cNvPr id="106" name="Straight Arrow Connector 104"/>
          <p:cNvCxnSpPr/>
          <p:nvPr/>
        </p:nvCxnSpPr>
        <p:spPr>
          <a:xfrm flipV="1">
            <a:off x="1115351" y="3916845"/>
            <a:ext cx="1034169" cy="6781"/>
          </a:xfrm>
          <a:prstGeom prst="straightConnector1">
            <a:avLst/>
          </a:prstGeom>
          <a:noFill/>
          <a:ln w="38100" cap="flat" cmpd="sng" algn="ctr">
            <a:solidFill>
              <a:srgbClr val="541868"/>
            </a:solidFill>
            <a:prstDash val="solid"/>
            <a:headEnd type="none"/>
            <a:tailEnd type="triangle"/>
          </a:ln>
          <a:effectLst/>
        </p:spPr>
      </p:cxnSp>
      <p:cxnSp>
        <p:nvCxnSpPr>
          <p:cNvPr id="107" name="Straight Arrow Connector 105"/>
          <p:cNvCxnSpPr/>
          <p:nvPr/>
        </p:nvCxnSpPr>
        <p:spPr>
          <a:xfrm flipV="1">
            <a:off x="2564706" y="3911763"/>
            <a:ext cx="1079569" cy="1"/>
          </a:xfrm>
          <a:prstGeom prst="straightConnector1">
            <a:avLst/>
          </a:prstGeom>
          <a:noFill/>
          <a:ln w="38100" cap="flat" cmpd="sng" algn="ctr">
            <a:solidFill>
              <a:srgbClr val="541868"/>
            </a:solidFill>
            <a:prstDash val="solid"/>
            <a:headEnd type="none"/>
            <a:tailEnd type="triangle"/>
          </a:ln>
          <a:effectLst/>
        </p:spPr>
      </p:cxnSp>
      <p:sp>
        <p:nvSpPr>
          <p:cNvPr id="108" name="Freeform 5"/>
          <p:cNvSpPr>
            <a:spLocks/>
          </p:cNvSpPr>
          <p:nvPr/>
        </p:nvSpPr>
        <p:spPr bwMode="auto">
          <a:xfrm>
            <a:off x="5200433" y="4032805"/>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109" name="Freeform 5"/>
          <p:cNvSpPr>
            <a:spLocks/>
          </p:cNvSpPr>
          <p:nvPr/>
        </p:nvSpPr>
        <p:spPr bwMode="auto">
          <a:xfrm>
            <a:off x="6727635" y="430398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cxnSp>
        <p:nvCxnSpPr>
          <p:cNvPr id="110" name="Straight Arrow Connector 108"/>
          <p:cNvCxnSpPr/>
          <p:nvPr/>
        </p:nvCxnSpPr>
        <p:spPr>
          <a:xfrm flipH="1">
            <a:off x="7126150" y="4514850"/>
            <a:ext cx="989150" cy="15168"/>
          </a:xfrm>
          <a:prstGeom prst="straightConnector1">
            <a:avLst/>
          </a:prstGeom>
          <a:noFill/>
          <a:ln w="38100" cap="flat" cmpd="sng" algn="ctr">
            <a:solidFill>
              <a:srgbClr val="2FAFE9"/>
            </a:solidFill>
            <a:prstDash val="sysDash"/>
            <a:headEnd type="arrow"/>
            <a:tailEnd type="none"/>
          </a:ln>
          <a:effectLst/>
        </p:spPr>
      </p:cxnSp>
      <p:sp>
        <p:nvSpPr>
          <p:cNvPr id="111" name="Freeform 5"/>
          <p:cNvSpPr>
            <a:spLocks/>
          </p:cNvSpPr>
          <p:nvPr/>
        </p:nvSpPr>
        <p:spPr bwMode="auto">
          <a:xfrm>
            <a:off x="8186012" y="430398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2FAFE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112" name="TextBox 110"/>
          <p:cNvSpPr txBox="1"/>
          <p:nvPr/>
        </p:nvSpPr>
        <p:spPr>
          <a:xfrm>
            <a:off x="5526478" y="4156105"/>
            <a:ext cx="1012778"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Freigabe</a:t>
            </a:r>
            <a:endParaRPr lang="en-US" sz="1500" kern="0" dirty="0">
              <a:gradFill>
                <a:gsLst>
                  <a:gs pos="0">
                    <a:srgbClr val="3F3F3F"/>
                  </a:gs>
                  <a:gs pos="100000">
                    <a:srgbClr val="3F3F3F"/>
                  </a:gs>
                </a:gsLst>
                <a:lin ang="5400000" scaled="0"/>
              </a:gradFill>
            </a:endParaRPr>
          </a:p>
        </p:txBody>
      </p:sp>
      <p:sp>
        <p:nvSpPr>
          <p:cNvPr id="113" name="TextBox 111"/>
          <p:cNvSpPr txBox="1"/>
          <p:nvPr/>
        </p:nvSpPr>
        <p:spPr>
          <a:xfrm>
            <a:off x="7083044" y="4156105"/>
            <a:ext cx="1012778"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Freigabe</a:t>
            </a:r>
            <a:endParaRPr lang="en-US" sz="1500" kern="0" dirty="0">
              <a:gradFill>
                <a:gsLst>
                  <a:gs pos="0">
                    <a:srgbClr val="3F3F3F"/>
                  </a:gs>
                  <a:gs pos="100000">
                    <a:srgbClr val="3F3F3F"/>
                  </a:gs>
                </a:gsLst>
                <a:lin ang="5400000" scaled="0"/>
              </a:gradFill>
            </a:endParaRPr>
          </a:p>
        </p:txBody>
      </p:sp>
      <p:sp>
        <p:nvSpPr>
          <p:cNvPr id="114" name="Rectangle 113"/>
          <p:cNvSpPr/>
          <p:nvPr/>
        </p:nvSpPr>
        <p:spPr bwMode="auto">
          <a:xfrm>
            <a:off x="3191551" y="1611324"/>
            <a:ext cx="4419604" cy="3411613"/>
          </a:xfrm>
          <a:prstGeom prst="rect">
            <a:avLst/>
          </a:prstGeom>
          <a:noFill/>
          <a:ln w="76200" cap="flat" cmpd="sng" algn="ctr">
            <a:solidFill>
              <a:srgbClr val="2FAFE9"/>
            </a:solid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defRPr/>
            </a:pPr>
            <a:endParaRPr lang="en-US" sz="18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267215568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Kontinuierliche Bereitstellung (CD)</a:t>
            </a:r>
            <a:endParaRPr lang="de-DE" dirty="0"/>
          </a:p>
        </p:txBody>
      </p:sp>
      <p:grpSp>
        <p:nvGrpSpPr>
          <p:cNvPr id="62" name="Group 64"/>
          <p:cNvGrpSpPr/>
          <p:nvPr/>
        </p:nvGrpSpPr>
        <p:grpSpPr>
          <a:xfrm>
            <a:off x="205979" y="1611635"/>
            <a:ext cx="8899922" cy="3411613"/>
            <a:chOff x="274638" y="-1471865"/>
            <a:chExt cx="14231979" cy="914400"/>
          </a:xfrm>
        </p:grpSpPr>
        <p:sp>
          <p:nvSpPr>
            <p:cNvPr id="63" name="Rectangle 65"/>
            <p:cNvSpPr/>
            <p:nvPr/>
          </p:nvSpPr>
          <p:spPr bwMode="auto">
            <a:xfrm>
              <a:off x="274638" y="-1471865"/>
              <a:ext cx="2375286" cy="914400"/>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4" name="Rectangle 66"/>
            <p:cNvSpPr/>
            <p:nvPr/>
          </p:nvSpPr>
          <p:spPr bwMode="auto">
            <a:xfrm>
              <a:off x="2649924" y="-1471865"/>
              <a:ext cx="2375286" cy="9144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5" name="Rectangle 67"/>
            <p:cNvSpPr/>
            <p:nvPr/>
          </p:nvSpPr>
          <p:spPr bwMode="auto">
            <a:xfrm>
              <a:off x="5025211" y="-1471865"/>
              <a:ext cx="2375286" cy="914400"/>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6" name="Rectangle 68"/>
            <p:cNvSpPr/>
            <p:nvPr/>
          </p:nvSpPr>
          <p:spPr bwMode="auto">
            <a:xfrm>
              <a:off x="7382376" y="-1471865"/>
              <a:ext cx="2394418" cy="9144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7" name="Rectangle 69"/>
            <p:cNvSpPr/>
            <p:nvPr/>
          </p:nvSpPr>
          <p:spPr bwMode="auto">
            <a:xfrm>
              <a:off x="9765914" y="-1471865"/>
              <a:ext cx="2375286" cy="914400"/>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8" name="Rectangle 70"/>
            <p:cNvSpPr/>
            <p:nvPr/>
          </p:nvSpPr>
          <p:spPr bwMode="auto">
            <a:xfrm>
              <a:off x="12131331" y="-1471865"/>
              <a:ext cx="2375286" cy="9144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69" name="TextBox 71"/>
          <p:cNvSpPr txBox="1"/>
          <p:nvPr/>
        </p:nvSpPr>
        <p:spPr>
          <a:xfrm>
            <a:off x="1120110" y="1824232"/>
            <a:ext cx="1003160"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Check In</a:t>
            </a:r>
          </a:p>
        </p:txBody>
      </p:sp>
      <p:sp>
        <p:nvSpPr>
          <p:cNvPr id="70" name="TextBox 72"/>
          <p:cNvSpPr txBox="1"/>
          <p:nvPr/>
        </p:nvSpPr>
        <p:spPr>
          <a:xfrm>
            <a:off x="2613819" y="1821924"/>
            <a:ext cx="999954"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Auslöser</a:t>
            </a:r>
            <a:endParaRPr lang="en-US" sz="1500" kern="0" dirty="0">
              <a:gradFill>
                <a:gsLst>
                  <a:gs pos="0">
                    <a:srgbClr val="3F3F3F"/>
                  </a:gs>
                  <a:gs pos="100000">
                    <a:srgbClr val="3F3F3F"/>
                  </a:gs>
                </a:gsLst>
                <a:lin ang="5400000" scaled="0"/>
              </a:gradFill>
            </a:endParaRPr>
          </a:p>
        </p:txBody>
      </p:sp>
      <p:sp>
        <p:nvSpPr>
          <p:cNvPr id="71" name="TextBox 73"/>
          <p:cNvSpPr txBox="1"/>
          <p:nvPr/>
        </p:nvSpPr>
        <p:spPr>
          <a:xfrm>
            <a:off x="1093132" y="2241655"/>
            <a:ext cx="1083310"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Feedback</a:t>
            </a:r>
          </a:p>
        </p:txBody>
      </p:sp>
      <p:grpSp>
        <p:nvGrpSpPr>
          <p:cNvPr id="72" name="Group 74"/>
          <p:cNvGrpSpPr/>
          <p:nvPr/>
        </p:nvGrpSpPr>
        <p:grpSpPr>
          <a:xfrm>
            <a:off x="205979" y="911166"/>
            <a:ext cx="8899922" cy="703874"/>
            <a:chOff x="274638" y="-1471865"/>
            <a:chExt cx="14231979" cy="914400"/>
          </a:xfrm>
        </p:grpSpPr>
        <p:sp>
          <p:nvSpPr>
            <p:cNvPr id="73" name="Rectangle 75"/>
            <p:cNvSpPr/>
            <p:nvPr/>
          </p:nvSpPr>
          <p:spPr bwMode="auto">
            <a:xfrm>
              <a:off x="274638" y="-1471865"/>
              <a:ext cx="2375286" cy="914400"/>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Bereitstellungs</a:t>
              </a: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-team</a:t>
              </a:r>
            </a:p>
          </p:txBody>
        </p:sp>
        <p:sp>
          <p:nvSpPr>
            <p:cNvPr id="74" name="Rectangle 76"/>
            <p:cNvSpPr/>
            <p:nvPr/>
          </p:nvSpPr>
          <p:spPr bwMode="auto">
            <a:xfrm>
              <a:off x="2649924" y="-1471865"/>
              <a:ext cx="2375286" cy="914400"/>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Versions-</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verwaltung</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5" name="Rectangle 77"/>
            <p:cNvSpPr/>
            <p:nvPr/>
          </p:nvSpPr>
          <p:spPr bwMode="auto">
            <a:xfrm>
              <a:off x="5025211" y="-1471865"/>
              <a:ext cx="2375286" cy="914400"/>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CI-Build &amp;</a:t>
              </a:r>
            </a:p>
            <a:p>
              <a:pPr defTabSz="69935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Unit Tests</a:t>
              </a:r>
            </a:p>
          </p:txBody>
        </p:sp>
        <p:sp>
          <p:nvSpPr>
            <p:cNvPr id="76" name="Rectangle 78"/>
            <p:cNvSpPr/>
            <p:nvPr/>
          </p:nvSpPr>
          <p:spPr bwMode="auto">
            <a:xfrm>
              <a:off x="7382376" y="-1471865"/>
              <a:ext cx="2394418" cy="914400"/>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Automatisierte</a:t>
              </a: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 </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Akzeptanztests</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7" name="Rectangle 79"/>
            <p:cNvSpPr/>
            <p:nvPr/>
          </p:nvSpPr>
          <p:spPr bwMode="auto">
            <a:xfrm>
              <a:off x="9765914" y="-1471865"/>
              <a:ext cx="2375286" cy="914400"/>
            </a:xfrm>
            <a:prstGeom prst="rect">
              <a:avLst/>
            </a:prstGeom>
            <a:solidFill>
              <a:srgbClr val="541868"/>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Manuelle</a:t>
              </a:r>
              <a:r>
                <a:rPr lang="en-US" sz="1200" kern="0" dirty="0">
                  <a:gradFill>
                    <a:gsLst>
                      <a:gs pos="0">
                        <a:srgbClr val="FFFFFF"/>
                      </a:gs>
                      <a:gs pos="100000">
                        <a:srgbClr val="FFFFFF"/>
                      </a:gs>
                    </a:gsLst>
                    <a:lin ang="5400000" scaled="0"/>
                  </a:gradFill>
                  <a:latin typeface="Segoe UI"/>
                  <a:ea typeface="Segoe UI" pitchFamily="34" charset="0"/>
                  <a:cs typeface="Segoe UI" pitchFamily="34" charset="0"/>
                </a:rPr>
                <a:t> </a:t>
              </a: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Akzeptanztests</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8" name="Rectangle 80"/>
            <p:cNvSpPr/>
            <p:nvPr/>
          </p:nvSpPr>
          <p:spPr bwMode="auto">
            <a:xfrm>
              <a:off x="12131331" y="-1471865"/>
              <a:ext cx="2375286" cy="914400"/>
            </a:xfrm>
            <a:prstGeom prst="rect">
              <a:avLst/>
            </a:prstGeom>
            <a:solidFill>
              <a:srgbClr val="8A3986"/>
            </a:solidFill>
            <a:ln w="9525" cap="flat" cmpd="sng" algn="ctr">
              <a:no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lnSpc>
                  <a:spcPct val="90000"/>
                </a:lnSpc>
                <a:spcBef>
                  <a:spcPct val="0"/>
                </a:spcBef>
                <a:spcAft>
                  <a:spcPct val="0"/>
                </a:spcAft>
                <a:defRPr/>
              </a:pPr>
              <a:r>
                <a:rPr lang="en-US" sz="1200" kern="0" dirty="0" err="1">
                  <a:gradFill>
                    <a:gsLst>
                      <a:gs pos="0">
                        <a:srgbClr val="FFFFFF"/>
                      </a:gs>
                      <a:gs pos="100000">
                        <a:srgbClr val="FFFFFF"/>
                      </a:gs>
                    </a:gsLst>
                    <a:lin ang="5400000" scaled="0"/>
                  </a:gradFill>
                  <a:latin typeface="Segoe UI"/>
                  <a:ea typeface="Segoe UI" pitchFamily="34" charset="0"/>
                  <a:cs typeface="Segoe UI" pitchFamily="34" charset="0"/>
                </a:rPr>
                <a:t>Bereitstellung</a:t>
              </a: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79" name="Freeform 5"/>
          <p:cNvSpPr>
            <a:spLocks/>
          </p:cNvSpPr>
          <p:nvPr/>
        </p:nvSpPr>
        <p:spPr bwMode="auto">
          <a:xfrm>
            <a:off x="771468" y="2005056"/>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0" name="Freeform 5"/>
          <p:cNvSpPr>
            <a:spLocks/>
          </p:cNvSpPr>
          <p:nvPr/>
        </p:nvSpPr>
        <p:spPr bwMode="auto">
          <a:xfrm>
            <a:off x="771468" y="274194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1" name="Freeform 5"/>
          <p:cNvSpPr>
            <a:spLocks/>
          </p:cNvSpPr>
          <p:nvPr/>
        </p:nvSpPr>
        <p:spPr bwMode="auto">
          <a:xfrm>
            <a:off x="771468" y="3738119"/>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2" name="Freeform 5"/>
          <p:cNvSpPr>
            <a:spLocks/>
          </p:cNvSpPr>
          <p:nvPr/>
        </p:nvSpPr>
        <p:spPr bwMode="auto">
          <a:xfrm>
            <a:off x="2243871" y="2005056"/>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3" name="Freeform 5"/>
          <p:cNvSpPr>
            <a:spLocks/>
          </p:cNvSpPr>
          <p:nvPr/>
        </p:nvSpPr>
        <p:spPr bwMode="auto">
          <a:xfrm>
            <a:off x="2243871" y="274194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4" name="Freeform 5"/>
          <p:cNvSpPr>
            <a:spLocks/>
          </p:cNvSpPr>
          <p:nvPr/>
        </p:nvSpPr>
        <p:spPr bwMode="auto">
          <a:xfrm>
            <a:off x="2243871" y="3738119"/>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541868"/>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5" name="Freeform 5"/>
          <p:cNvSpPr>
            <a:spLocks/>
          </p:cNvSpPr>
          <p:nvPr/>
        </p:nvSpPr>
        <p:spPr bwMode="auto">
          <a:xfrm>
            <a:off x="3742223" y="2862344"/>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86" name="Freeform 5"/>
          <p:cNvSpPr>
            <a:spLocks/>
          </p:cNvSpPr>
          <p:nvPr/>
        </p:nvSpPr>
        <p:spPr bwMode="auto">
          <a:xfrm>
            <a:off x="3742223" y="3845054"/>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cxnSp>
        <p:nvCxnSpPr>
          <p:cNvPr id="87" name="Straight Arrow Connector 89"/>
          <p:cNvCxnSpPr/>
          <p:nvPr/>
        </p:nvCxnSpPr>
        <p:spPr>
          <a:xfrm flipV="1">
            <a:off x="1115351" y="2169244"/>
            <a:ext cx="1034169" cy="6781"/>
          </a:xfrm>
          <a:prstGeom prst="straightConnector1">
            <a:avLst/>
          </a:prstGeom>
          <a:noFill/>
          <a:ln w="38100" cap="flat" cmpd="sng" algn="ctr">
            <a:solidFill>
              <a:srgbClr val="541868"/>
            </a:solidFill>
            <a:prstDash val="solid"/>
            <a:headEnd type="none"/>
            <a:tailEnd type="triangle"/>
          </a:ln>
          <a:effectLst/>
        </p:spPr>
      </p:cxnSp>
      <p:cxnSp>
        <p:nvCxnSpPr>
          <p:cNvPr id="88" name="Straight Arrow Connector 90"/>
          <p:cNvCxnSpPr/>
          <p:nvPr/>
        </p:nvCxnSpPr>
        <p:spPr>
          <a:xfrm flipV="1">
            <a:off x="2565846" y="2163414"/>
            <a:ext cx="1079569" cy="1"/>
          </a:xfrm>
          <a:prstGeom prst="straightConnector1">
            <a:avLst/>
          </a:prstGeom>
          <a:noFill/>
          <a:ln w="38100" cap="flat" cmpd="sng" algn="ctr">
            <a:solidFill>
              <a:srgbClr val="541868"/>
            </a:solidFill>
            <a:prstDash val="solid"/>
            <a:headEnd type="none"/>
            <a:tailEnd type="triangle"/>
          </a:ln>
          <a:effectLst/>
        </p:spPr>
      </p:cxnSp>
      <p:cxnSp>
        <p:nvCxnSpPr>
          <p:cNvPr id="89" name="Straight Arrow Connector 91"/>
          <p:cNvCxnSpPr/>
          <p:nvPr/>
        </p:nvCxnSpPr>
        <p:spPr>
          <a:xfrm flipH="1">
            <a:off x="949569" y="2577026"/>
            <a:ext cx="2806505" cy="0"/>
          </a:xfrm>
          <a:prstGeom prst="straightConnector1">
            <a:avLst/>
          </a:prstGeom>
          <a:noFill/>
          <a:ln w="38100" cap="flat" cmpd="sng" algn="ctr">
            <a:solidFill>
              <a:srgbClr val="D1281C"/>
            </a:solidFill>
            <a:prstDash val="sysDash"/>
            <a:headEnd type="none"/>
            <a:tailEnd type="arrow"/>
          </a:ln>
          <a:effectLst/>
        </p:spPr>
      </p:cxnSp>
      <p:cxnSp>
        <p:nvCxnSpPr>
          <p:cNvPr id="90" name="Straight Arrow Connector 92"/>
          <p:cNvCxnSpPr/>
          <p:nvPr/>
        </p:nvCxnSpPr>
        <p:spPr>
          <a:xfrm flipH="1">
            <a:off x="948668" y="3357783"/>
            <a:ext cx="4200109" cy="0"/>
          </a:xfrm>
          <a:prstGeom prst="straightConnector1">
            <a:avLst/>
          </a:prstGeom>
          <a:noFill/>
          <a:ln w="38100" cap="flat" cmpd="sng" algn="ctr">
            <a:solidFill>
              <a:srgbClr val="F17719"/>
            </a:solidFill>
            <a:prstDash val="sysDash"/>
            <a:headEnd type="arrow"/>
            <a:tailEnd type="arrow"/>
          </a:ln>
          <a:effectLst/>
        </p:spPr>
      </p:cxnSp>
      <p:cxnSp>
        <p:nvCxnSpPr>
          <p:cNvPr id="91" name="Straight Arrow Connector 93"/>
          <p:cNvCxnSpPr/>
          <p:nvPr/>
        </p:nvCxnSpPr>
        <p:spPr>
          <a:xfrm flipV="1">
            <a:off x="1115351" y="2916185"/>
            <a:ext cx="1034169" cy="6781"/>
          </a:xfrm>
          <a:prstGeom prst="straightConnector1">
            <a:avLst/>
          </a:prstGeom>
          <a:noFill/>
          <a:ln w="38100" cap="flat" cmpd="sng" algn="ctr">
            <a:solidFill>
              <a:srgbClr val="541868"/>
            </a:solidFill>
            <a:prstDash val="solid"/>
            <a:headEnd type="none"/>
            <a:tailEnd type="triangle"/>
          </a:ln>
          <a:effectLst/>
        </p:spPr>
      </p:cxnSp>
      <p:cxnSp>
        <p:nvCxnSpPr>
          <p:cNvPr id="92" name="Straight Arrow Connector 94"/>
          <p:cNvCxnSpPr/>
          <p:nvPr/>
        </p:nvCxnSpPr>
        <p:spPr>
          <a:xfrm flipV="1">
            <a:off x="2564706" y="2911104"/>
            <a:ext cx="1079569" cy="1"/>
          </a:xfrm>
          <a:prstGeom prst="straightConnector1">
            <a:avLst/>
          </a:prstGeom>
          <a:noFill/>
          <a:ln w="38100" cap="flat" cmpd="sng" algn="ctr">
            <a:solidFill>
              <a:srgbClr val="541868"/>
            </a:solidFill>
            <a:prstDash val="solid"/>
            <a:headEnd type="none"/>
            <a:tailEnd type="triangle"/>
          </a:ln>
          <a:effectLst/>
        </p:spPr>
      </p:cxnSp>
      <p:cxnSp>
        <p:nvCxnSpPr>
          <p:cNvPr id="93" name="Straight Arrow Connector 95"/>
          <p:cNvCxnSpPr/>
          <p:nvPr/>
        </p:nvCxnSpPr>
        <p:spPr>
          <a:xfrm flipH="1">
            <a:off x="948668" y="3540538"/>
            <a:ext cx="4296222" cy="0"/>
          </a:xfrm>
          <a:prstGeom prst="straightConnector1">
            <a:avLst/>
          </a:prstGeom>
          <a:noFill/>
          <a:ln w="38100" cap="flat" cmpd="sng" algn="ctr">
            <a:solidFill>
              <a:srgbClr val="D1281C"/>
            </a:solidFill>
            <a:prstDash val="sysDash"/>
            <a:headEnd type="none"/>
            <a:tailEnd type="arrow"/>
          </a:ln>
          <a:effectLst/>
        </p:spPr>
      </p:cxnSp>
      <p:sp>
        <p:nvSpPr>
          <p:cNvPr id="94" name="TextBox 96"/>
          <p:cNvSpPr txBox="1"/>
          <p:nvPr/>
        </p:nvSpPr>
        <p:spPr>
          <a:xfrm>
            <a:off x="4186618" y="3002058"/>
            <a:ext cx="999954"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Auslöser</a:t>
            </a:r>
            <a:endParaRPr lang="en-US" sz="1500" kern="0" dirty="0">
              <a:gradFill>
                <a:gsLst>
                  <a:gs pos="0">
                    <a:srgbClr val="3F3F3F"/>
                  </a:gs>
                  <a:gs pos="100000">
                    <a:srgbClr val="3F3F3F"/>
                  </a:gs>
                </a:gsLst>
                <a:lin ang="5400000" scaled="0"/>
              </a:gradFill>
            </a:endParaRPr>
          </a:p>
        </p:txBody>
      </p:sp>
      <p:sp>
        <p:nvSpPr>
          <p:cNvPr id="95" name="TextBox 97"/>
          <p:cNvSpPr txBox="1"/>
          <p:nvPr/>
        </p:nvSpPr>
        <p:spPr>
          <a:xfrm>
            <a:off x="1093058" y="3031564"/>
            <a:ext cx="1083310"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a:gradFill>
                  <a:gsLst>
                    <a:gs pos="0">
                      <a:srgbClr val="3F3F3F"/>
                    </a:gs>
                    <a:gs pos="100000">
                      <a:srgbClr val="3F3F3F"/>
                    </a:gs>
                  </a:gsLst>
                  <a:lin ang="5400000" scaled="0"/>
                </a:gradFill>
              </a:rPr>
              <a:t>Feedback</a:t>
            </a:r>
          </a:p>
        </p:txBody>
      </p:sp>
      <p:grpSp>
        <p:nvGrpSpPr>
          <p:cNvPr id="96" name="Group 98"/>
          <p:cNvGrpSpPr/>
          <p:nvPr/>
        </p:nvGrpSpPr>
        <p:grpSpPr>
          <a:xfrm>
            <a:off x="3721121" y="2164746"/>
            <a:ext cx="354400" cy="457697"/>
            <a:chOff x="4961494" y="2657728"/>
            <a:chExt cx="472533" cy="610262"/>
          </a:xfrm>
        </p:grpSpPr>
        <p:sp>
          <p:nvSpPr>
            <p:cNvPr id="97" name="Freeform 5"/>
            <p:cNvSpPr>
              <a:spLocks/>
            </p:cNvSpPr>
            <p:nvPr/>
          </p:nvSpPr>
          <p:spPr bwMode="auto">
            <a:xfrm>
              <a:off x="4961494" y="2657728"/>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D1281C"/>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grpSp>
          <p:nvGrpSpPr>
            <p:cNvPr id="98" name="Group 360"/>
            <p:cNvGrpSpPr>
              <a:grpSpLocks noChangeAspect="1"/>
            </p:cNvGrpSpPr>
            <p:nvPr/>
          </p:nvGrpSpPr>
          <p:grpSpPr bwMode="auto">
            <a:xfrm flipH="1">
              <a:off x="5172963" y="2756711"/>
              <a:ext cx="45719" cy="331991"/>
              <a:chOff x="-1094" y="874"/>
              <a:chExt cx="130" cy="944"/>
            </a:xfrm>
            <a:solidFill>
              <a:srgbClr val="FFFFFF"/>
            </a:solidFill>
          </p:grpSpPr>
          <p:sp>
            <p:nvSpPr>
              <p:cNvPr id="99" name="Freeform 361"/>
              <p:cNvSpPr>
                <a:spLocks/>
              </p:cNvSpPr>
              <p:nvPr/>
            </p:nvSpPr>
            <p:spPr bwMode="auto">
              <a:xfrm>
                <a:off x="-1094" y="874"/>
                <a:ext cx="130" cy="720"/>
              </a:xfrm>
              <a:custGeom>
                <a:avLst/>
                <a:gdLst>
                  <a:gd name="T0" fmla="*/ 0 w 130"/>
                  <a:gd name="T1" fmla="*/ 0 h 720"/>
                  <a:gd name="T2" fmla="*/ 130 w 130"/>
                  <a:gd name="T3" fmla="*/ 0 h 720"/>
                  <a:gd name="T4" fmla="*/ 130 w 130"/>
                  <a:gd name="T5" fmla="*/ 311 h 720"/>
                  <a:gd name="T6" fmla="*/ 99 w 130"/>
                  <a:gd name="T7" fmla="*/ 720 h 720"/>
                  <a:gd name="T8" fmla="*/ 33 w 130"/>
                  <a:gd name="T9" fmla="*/ 720 h 720"/>
                  <a:gd name="T10" fmla="*/ 0 w 130"/>
                  <a:gd name="T11" fmla="*/ 311 h 720"/>
                  <a:gd name="T12" fmla="*/ 0 w 13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30" h="720">
                    <a:moveTo>
                      <a:pt x="0" y="0"/>
                    </a:moveTo>
                    <a:lnTo>
                      <a:pt x="130" y="0"/>
                    </a:lnTo>
                    <a:lnTo>
                      <a:pt x="130" y="311"/>
                    </a:lnTo>
                    <a:lnTo>
                      <a:pt x="99" y="720"/>
                    </a:lnTo>
                    <a:lnTo>
                      <a:pt x="33" y="720"/>
                    </a:lnTo>
                    <a:lnTo>
                      <a:pt x="0" y="3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sp>
            <p:nvSpPr>
              <p:cNvPr id="100" name="Rectangle 362"/>
              <p:cNvSpPr>
                <a:spLocks noChangeArrowheads="1"/>
              </p:cNvSpPr>
              <p:nvPr/>
            </p:nvSpPr>
            <p:spPr bwMode="auto">
              <a:xfrm>
                <a:off x="-1094" y="1684"/>
                <a:ext cx="127"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grpSp>
      </p:grpSp>
      <p:grpSp>
        <p:nvGrpSpPr>
          <p:cNvPr id="101" name="Group 103"/>
          <p:cNvGrpSpPr/>
          <p:nvPr/>
        </p:nvGrpSpPr>
        <p:grpSpPr>
          <a:xfrm>
            <a:off x="5196412" y="3145419"/>
            <a:ext cx="354400" cy="457697"/>
            <a:chOff x="4961494" y="2657728"/>
            <a:chExt cx="472533" cy="610262"/>
          </a:xfrm>
        </p:grpSpPr>
        <p:sp>
          <p:nvSpPr>
            <p:cNvPr id="102" name="Freeform 5"/>
            <p:cNvSpPr>
              <a:spLocks/>
            </p:cNvSpPr>
            <p:nvPr/>
          </p:nvSpPr>
          <p:spPr bwMode="auto">
            <a:xfrm>
              <a:off x="4961494" y="2657728"/>
              <a:ext cx="472533" cy="610262"/>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D1281C"/>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grpSp>
          <p:nvGrpSpPr>
            <p:cNvPr id="103" name="Group 360"/>
            <p:cNvGrpSpPr>
              <a:grpSpLocks noChangeAspect="1"/>
            </p:cNvGrpSpPr>
            <p:nvPr/>
          </p:nvGrpSpPr>
          <p:grpSpPr bwMode="auto">
            <a:xfrm flipH="1">
              <a:off x="5172963" y="2756711"/>
              <a:ext cx="45719" cy="331991"/>
              <a:chOff x="-1094" y="874"/>
              <a:chExt cx="130" cy="944"/>
            </a:xfrm>
            <a:solidFill>
              <a:srgbClr val="FFFFFF"/>
            </a:solidFill>
          </p:grpSpPr>
          <p:sp>
            <p:nvSpPr>
              <p:cNvPr id="104" name="Freeform 361"/>
              <p:cNvSpPr>
                <a:spLocks/>
              </p:cNvSpPr>
              <p:nvPr/>
            </p:nvSpPr>
            <p:spPr bwMode="auto">
              <a:xfrm>
                <a:off x="-1094" y="874"/>
                <a:ext cx="130" cy="720"/>
              </a:xfrm>
              <a:custGeom>
                <a:avLst/>
                <a:gdLst>
                  <a:gd name="T0" fmla="*/ 0 w 130"/>
                  <a:gd name="T1" fmla="*/ 0 h 720"/>
                  <a:gd name="T2" fmla="*/ 130 w 130"/>
                  <a:gd name="T3" fmla="*/ 0 h 720"/>
                  <a:gd name="T4" fmla="*/ 130 w 130"/>
                  <a:gd name="T5" fmla="*/ 311 h 720"/>
                  <a:gd name="T6" fmla="*/ 99 w 130"/>
                  <a:gd name="T7" fmla="*/ 720 h 720"/>
                  <a:gd name="T8" fmla="*/ 33 w 130"/>
                  <a:gd name="T9" fmla="*/ 720 h 720"/>
                  <a:gd name="T10" fmla="*/ 0 w 130"/>
                  <a:gd name="T11" fmla="*/ 311 h 720"/>
                  <a:gd name="T12" fmla="*/ 0 w 13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30" h="720">
                    <a:moveTo>
                      <a:pt x="0" y="0"/>
                    </a:moveTo>
                    <a:lnTo>
                      <a:pt x="130" y="0"/>
                    </a:lnTo>
                    <a:lnTo>
                      <a:pt x="130" y="311"/>
                    </a:lnTo>
                    <a:lnTo>
                      <a:pt x="99" y="720"/>
                    </a:lnTo>
                    <a:lnTo>
                      <a:pt x="33" y="720"/>
                    </a:lnTo>
                    <a:lnTo>
                      <a:pt x="0" y="31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sp>
            <p:nvSpPr>
              <p:cNvPr id="105" name="Rectangle 362"/>
              <p:cNvSpPr>
                <a:spLocks noChangeArrowheads="1"/>
              </p:cNvSpPr>
              <p:nvPr/>
            </p:nvSpPr>
            <p:spPr bwMode="auto">
              <a:xfrm>
                <a:off x="-1094" y="1684"/>
                <a:ext cx="127"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2">
                  <a:defRPr/>
                </a:pPr>
                <a:endParaRPr lang="en-US" sz="1350" kern="0">
                  <a:solidFill>
                    <a:srgbClr val="FFFFFF"/>
                  </a:solidFill>
                </a:endParaRPr>
              </a:p>
            </p:txBody>
          </p:sp>
        </p:grpSp>
      </p:grpSp>
      <p:cxnSp>
        <p:nvCxnSpPr>
          <p:cNvPr id="106" name="Straight Arrow Connector 108"/>
          <p:cNvCxnSpPr/>
          <p:nvPr/>
        </p:nvCxnSpPr>
        <p:spPr>
          <a:xfrm flipH="1">
            <a:off x="948667" y="4347263"/>
            <a:ext cx="4223408" cy="0"/>
          </a:xfrm>
          <a:prstGeom prst="straightConnector1">
            <a:avLst/>
          </a:prstGeom>
          <a:noFill/>
          <a:ln w="38100" cap="flat" cmpd="sng" algn="ctr">
            <a:solidFill>
              <a:srgbClr val="F17719"/>
            </a:solidFill>
            <a:prstDash val="sysDash"/>
            <a:headEnd type="arrow"/>
            <a:tailEnd type="arrow"/>
          </a:ln>
          <a:effectLst/>
        </p:spPr>
      </p:cxnSp>
      <p:cxnSp>
        <p:nvCxnSpPr>
          <p:cNvPr id="107" name="Straight Arrow Connector 109"/>
          <p:cNvCxnSpPr/>
          <p:nvPr/>
        </p:nvCxnSpPr>
        <p:spPr>
          <a:xfrm flipH="1">
            <a:off x="948666" y="4530018"/>
            <a:ext cx="5740027" cy="0"/>
          </a:xfrm>
          <a:prstGeom prst="straightConnector1">
            <a:avLst/>
          </a:prstGeom>
          <a:noFill/>
          <a:ln w="38100" cap="flat" cmpd="sng" algn="ctr">
            <a:solidFill>
              <a:srgbClr val="F17719"/>
            </a:solidFill>
            <a:prstDash val="sysDash"/>
            <a:headEnd type="arrow"/>
            <a:tailEnd type="arrow"/>
          </a:ln>
          <a:effectLst/>
        </p:spPr>
      </p:cxnSp>
      <p:cxnSp>
        <p:nvCxnSpPr>
          <p:cNvPr id="108" name="Straight Arrow Connector 110"/>
          <p:cNvCxnSpPr/>
          <p:nvPr/>
        </p:nvCxnSpPr>
        <p:spPr>
          <a:xfrm flipV="1">
            <a:off x="1115351" y="3916845"/>
            <a:ext cx="1034169" cy="6781"/>
          </a:xfrm>
          <a:prstGeom prst="straightConnector1">
            <a:avLst/>
          </a:prstGeom>
          <a:noFill/>
          <a:ln w="38100" cap="flat" cmpd="sng" algn="ctr">
            <a:solidFill>
              <a:srgbClr val="541868"/>
            </a:solidFill>
            <a:prstDash val="solid"/>
            <a:headEnd type="none"/>
            <a:tailEnd type="triangle"/>
          </a:ln>
          <a:effectLst/>
        </p:spPr>
      </p:cxnSp>
      <p:cxnSp>
        <p:nvCxnSpPr>
          <p:cNvPr id="109" name="Straight Arrow Connector 111"/>
          <p:cNvCxnSpPr/>
          <p:nvPr/>
        </p:nvCxnSpPr>
        <p:spPr>
          <a:xfrm flipV="1">
            <a:off x="2564706" y="3911763"/>
            <a:ext cx="1079569" cy="1"/>
          </a:xfrm>
          <a:prstGeom prst="straightConnector1">
            <a:avLst/>
          </a:prstGeom>
          <a:noFill/>
          <a:ln w="38100" cap="flat" cmpd="sng" algn="ctr">
            <a:solidFill>
              <a:srgbClr val="541868"/>
            </a:solidFill>
            <a:prstDash val="solid"/>
            <a:headEnd type="none"/>
            <a:tailEnd type="triangle"/>
          </a:ln>
          <a:effectLst/>
        </p:spPr>
      </p:cxnSp>
      <p:sp>
        <p:nvSpPr>
          <p:cNvPr id="110" name="Freeform 5"/>
          <p:cNvSpPr>
            <a:spLocks/>
          </p:cNvSpPr>
          <p:nvPr/>
        </p:nvSpPr>
        <p:spPr bwMode="auto">
          <a:xfrm>
            <a:off x="5200433" y="4032805"/>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111" name="Freeform 5"/>
          <p:cNvSpPr>
            <a:spLocks/>
          </p:cNvSpPr>
          <p:nvPr/>
        </p:nvSpPr>
        <p:spPr bwMode="auto">
          <a:xfrm>
            <a:off x="6727635" y="430398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F1771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cxnSp>
        <p:nvCxnSpPr>
          <p:cNvPr id="112" name="Straight Arrow Connector 114"/>
          <p:cNvCxnSpPr/>
          <p:nvPr/>
        </p:nvCxnSpPr>
        <p:spPr>
          <a:xfrm flipH="1">
            <a:off x="7126150" y="4514850"/>
            <a:ext cx="989150" cy="15168"/>
          </a:xfrm>
          <a:prstGeom prst="straightConnector1">
            <a:avLst/>
          </a:prstGeom>
          <a:noFill/>
          <a:ln w="38100" cap="flat" cmpd="sng" algn="ctr">
            <a:solidFill>
              <a:srgbClr val="2FAFE9"/>
            </a:solidFill>
            <a:prstDash val="sysDash"/>
            <a:headEnd type="arrow"/>
            <a:tailEnd type="none"/>
          </a:ln>
          <a:effectLst/>
        </p:spPr>
      </p:cxnSp>
      <p:sp>
        <p:nvSpPr>
          <p:cNvPr id="113" name="Freeform 5"/>
          <p:cNvSpPr>
            <a:spLocks/>
          </p:cNvSpPr>
          <p:nvPr/>
        </p:nvSpPr>
        <p:spPr bwMode="auto">
          <a:xfrm>
            <a:off x="8186012" y="4303987"/>
            <a:ext cx="354400" cy="457697"/>
          </a:xfrm>
          <a:custGeom>
            <a:avLst/>
            <a:gdLst>
              <a:gd name="T0" fmla="*/ 176 w 176"/>
              <a:gd name="T1" fmla="*/ 80 h 228"/>
              <a:gd name="T2" fmla="*/ 88 w 176"/>
              <a:gd name="T3" fmla="*/ 228 h 228"/>
              <a:gd name="T4" fmla="*/ 0 w 176"/>
              <a:gd name="T5" fmla="*/ 80 h 228"/>
              <a:gd name="T6" fmla="*/ 88 w 176"/>
              <a:gd name="T7" fmla="*/ 0 h 228"/>
              <a:gd name="T8" fmla="*/ 176 w 176"/>
              <a:gd name="T9" fmla="*/ 80 h 228"/>
            </a:gdLst>
            <a:ahLst/>
            <a:cxnLst>
              <a:cxn ang="0">
                <a:pos x="T0" y="T1"/>
              </a:cxn>
              <a:cxn ang="0">
                <a:pos x="T2" y="T3"/>
              </a:cxn>
              <a:cxn ang="0">
                <a:pos x="T4" y="T5"/>
              </a:cxn>
              <a:cxn ang="0">
                <a:pos x="T6" y="T7"/>
              </a:cxn>
              <a:cxn ang="0">
                <a:pos x="T8" y="T9"/>
              </a:cxn>
            </a:cxnLst>
            <a:rect l="0" t="0" r="r" b="b"/>
            <a:pathLst>
              <a:path w="176" h="228">
                <a:moveTo>
                  <a:pt x="176" y="80"/>
                </a:moveTo>
                <a:cubicBezTo>
                  <a:pt x="176" y="129"/>
                  <a:pt x="88" y="228"/>
                  <a:pt x="88" y="228"/>
                </a:cubicBezTo>
                <a:cubicBezTo>
                  <a:pt x="88" y="228"/>
                  <a:pt x="0" y="129"/>
                  <a:pt x="0" y="80"/>
                </a:cubicBezTo>
                <a:cubicBezTo>
                  <a:pt x="0" y="31"/>
                  <a:pt x="39" y="0"/>
                  <a:pt x="88" y="0"/>
                </a:cubicBezTo>
                <a:cubicBezTo>
                  <a:pt x="137" y="0"/>
                  <a:pt x="176" y="31"/>
                  <a:pt x="176" y="80"/>
                </a:cubicBezTo>
                <a:close/>
              </a:path>
            </a:pathLst>
          </a:custGeom>
          <a:solidFill>
            <a:srgbClr val="2FAFE9"/>
          </a:solidFill>
          <a:ln>
            <a:noFill/>
          </a:ln>
        </p:spPr>
        <p:txBody>
          <a:bodyPr vert="horz" wrap="square" lIns="68580" tIns="34290" rIns="68580" bIns="34290" numCol="1" anchor="t" anchorCtr="0" compatLnSpc="1">
            <a:prstTxWarp prst="textNoShape">
              <a:avLst/>
            </a:prstTxWarp>
          </a:bodyPr>
          <a:lstStyle/>
          <a:p>
            <a:pPr defTabSz="699351">
              <a:defRPr/>
            </a:pPr>
            <a:endParaRPr lang="en-US" sz="1350" kern="0" dirty="0">
              <a:solidFill>
                <a:srgbClr val="FFFFFF"/>
              </a:solidFill>
            </a:endParaRPr>
          </a:p>
        </p:txBody>
      </p:sp>
      <p:sp>
        <p:nvSpPr>
          <p:cNvPr id="114" name="TextBox 116"/>
          <p:cNvSpPr txBox="1"/>
          <p:nvPr/>
        </p:nvSpPr>
        <p:spPr>
          <a:xfrm>
            <a:off x="5526478" y="4156105"/>
            <a:ext cx="1012778"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Freigabe</a:t>
            </a:r>
            <a:endParaRPr lang="en-US" sz="1500" kern="0" dirty="0">
              <a:gradFill>
                <a:gsLst>
                  <a:gs pos="0">
                    <a:srgbClr val="3F3F3F"/>
                  </a:gs>
                  <a:gs pos="100000">
                    <a:srgbClr val="3F3F3F"/>
                  </a:gs>
                </a:gsLst>
                <a:lin ang="5400000" scaled="0"/>
              </a:gradFill>
            </a:endParaRPr>
          </a:p>
        </p:txBody>
      </p:sp>
      <p:sp>
        <p:nvSpPr>
          <p:cNvPr id="115" name="TextBox 117"/>
          <p:cNvSpPr txBox="1"/>
          <p:nvPr/>
        </p:nvSpPr>
        <p:spPr>
          <a:xfrm>
            <a:off x="7083044" y="4156105"/>
            <a:ext cx="1012778" cy="429348"/>
          </a:xfrm>
          <a:prstGeom prst="rect">
            <a:avLst/>
          </a:prstGeom>
          <a:noFill/>
        </p:spPr>
        <p:txBody>
          <a:bodyPr wrap="none" lIns="137160" tIns="109728" rIns="137160" bIns="109728" rtlCol="0">
            <a:spAutoFit/>
          </a:bodyPr>
          <a:lstStyle/>
          <a:p>
            <a:pPr defTabSz="699557">
              <a:lnSpc>
                <a:spcPct val="90000"/>
              </a:lnSpc>
              <a:spcAft>
                <a:spcPts val="450"/>
              </a:spcAft>
              <a:defRPr/>
            </a:pPr>
            <a:r>
              <a:rPr lang="en-US" sz="1500" kern="0" dirty="0" err="1">
                <a:gradFill>
                  <a:gsLst>
                    <a:gs pos="0">
                      <a:srgbClr val="3F3F3F"/>
                    </a:gs>
                    <a:gs pos="100000">
                      <a:srgbClr val="3F3F3F"/>
                    </a:gs>
                  </a:gsLst>
                  <a:lin ang="5400000" scaled="0"/>
                </a:gradFill>
              </a:rPr>
              <a:t>Freigabe</a:t>
            </a:r>
            <a:endParaRPr lang="en-US" sz="1500" kern="0" dirty="0">
              <a:gradFill>
                <a:gsLst>
                  <a:gs pos="0">
                    <a:srgbClr val="3F3F3F"/>
                  </a:gs>
                  <a:gs pos="100000">
                    <a:srgbClr val="3F3F3F"/>
                  </a:gs>
                </a:gsLst>
                <a:lin ang="5400000" scaled="0"/>
              </a:gradFill>
            </a:endParaRPr>
          </a:p>
        </p:txBody>
      </p:sp>
      <p:sp>
        <p:nvSpPr>
          <p:cNvPr id="116" name="Rectangle 120"/>
          <p:cNvSpPr/>
          <p:nvPr/>
        </p:nvSpPr>
        <p:spPr bwMode="auto">
          <a:xfrm>
            <a:off x="5610786" y="1614079"/>
            <a:ext cx="906768" cy="3411924"/>
          </a:xfrm>
          <a:prstGeom prst="rect">
            <a:avLst/>
          </a:prstGeom>
          <a:noFill/>
          <a:ln w="76200" cap="flat" cmpd="sng" algn="ctr">
            <a:solidFill>
              <a:srgbClr val="2FAFE9"/>
            </a:solid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defRPr/>
            </a:pPr>
            <a:endParaRPr lang="en-US" sz="18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7" name="Rectangle 121"/>
          <p:cNvSpPr/>
          <p:nvPr/>
        </p:nvSpPr>
        <p:spPr bwMode="auto">
          <a:xfrm>
            <a:off x="4167055" y="1614079"/>
            <a:ext cx="906768" cy="3411924"/>
          </a:xfrm>
          <a:prstGeom prst="rect">
            <a:avLst/>
          </a:prstGeom>
          <a:noFill/>
          <a:ln w="76200" cap="flat" cmpd="sng" algn="ctr">
            <a:solidFill>
              <a:srgbClr val="2FAFE9"/>
            </a:solid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defRPr/>
            </a:pPr>
            <a:endParaRPr lang="en-US" sz="18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8" name="Rectangle 122"/>
          <p:cNvSpPr/>
          <p:nvPr/>
        </p:nvSpPr>
        <p:spPr bwMode="auto">
          <a:xfrm>
            <a:off x="7154678" y="1614079"/>
            <a:ext cx="906768" cy="3411924"/>
          </a:xfrm>
          <a:prstGeom prst="rect">
            <a:avLst/>
          </a:prstGeom>
          <a:noFill/>
          <a:ln w="76200" cap="flat" cmpd="sng" algn="ctr">
            <a:solidFill>
              <a:srgbClr val="2FAFE9"/>
            </a:solidFill>
            <a:prstDash val="solid"/>
            <a:headEnd type="none" w="med" len="med"/>
            <a:tailEnd type="none" w="med" len="med"/>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defRPr/>
            </a:pPr>
            <a:endParaRPr lang="en-US" sz="18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257092759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756047" y="1484710"/>
            <a:ext cx="4518031" cy="1107996"/>
          </a:xfrm>
        </p:spPr>
        <p:txBody>
          <a:bodyPr/>
          <a:lstStyle/>
          <a:p>
            <a:r>
              <a:rPr lang="de-DE" dirty="0" smtClean="0"/>
              <a:t>Welche Szenarien und neue Business Modelle eröffnet uns </a:t>
            </a:r>
            <a:r>
              <a:rPr lang="de-DE" dirty="0" err="1" smtClean="0"/>
              <a:t>DevOps</a:t>
            </a:r>
            <a:r>
              <a:rPr lang="de-DE" dirty="0" smtClean="0"/>
              <a:t>?</a:t>
            </a:r>
            <a:endParaRPr lang="de-DE" dirty="0"/>
          </a:p>
        </p:txBody>
      </p:sp>
      <p:pic>
        <p:nvPicPr>
          <p:cNvPr id="2" name="Content Placeholder 1"/>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743" t="3936" r="3337" b="2392"/>
          <a:stretch/>
        </p:blipFill>
        <p:spPr>
          <a:xfrm>
            <a:off x="5328084" y="817112"/>
            <a:ext cx="3420380" cy="2880320"/>
          </a:xfrm>
        </p:spPr>
      </p:pic>
      <p:sp>
        <p:nvSpPr>
          <p:cNvPr id="5" name="Titel 4"/>
          <p:cNvSpPr>
            <a:spLocks noGrp="1"/>
          </p:cNvSpPr>
          <p:nvPr>
            <p:ph type="title"/>
          </p:nvPr>
        </p:nvSpPr>
        <p:spPr/>
        <p:txBody>
          <a:bodyPr/>
          <a:lstStyle/>
          <a:p>
            <a:r>
              <a:rPr lang="de-DE" dirty="0" smtClean="0"/>
              <a:t>Vision</a:t>
            </a:r>
            <a:endParaRPr lang="de-DE" dirty="0"/>
          </a:p>
        </p:txBody>
      </p:sp>
      <p:sp>
        <p:nvSpPr>
          <p:cNvPr id="3" name="TextBox 2"/>
          <p:cNvSpPr txBox="1"/>
          <p:nvPr/>
        </p:nvSpPr>
        <p:spPr>
          <a:xfrm>
            <a:off x="5274078" y="3714296"/>
            <a:ext cx="3467616" cy="261610"/>
          </a:xfrm>
          <a:prstGeom prst="rect">
            <a:avLst/>
          </a:prstGeom>
          <a:noFill/>
        </p:spPr>
        <p:txBody>
          <a:bodyPr wrap="none" rtlCol="0">
            <a:spAutoFit/>
          </a:bodyPr>
          <a:lstStyle/>
          <a:p>
            <a:r>
              <a:rPr lang="de-DE" sz="1100" dirty="0">
                <a:solidFill>
                  <a:schemeClr val="accent4"/>
                </a:solidFill>
              </a:rPr>
              <a:t>https://www.flickr.com/photos/adam_t4/3153847583</a:t>
            </a:r>
            <a:endParaRPr lang="de-DE" dirty="0">
              <a:solidFill>
                <a:schemeClr val="accent4"/>
              </a:solidFill>
            </a:endParaRPr>
          </a:p>
        </p:txBody>
      </p:sp>
    </p:spTree>
    <p:extLst>
      <p:ext uri="{BB962C8B-B14F-4D97-AF65-F5344CB8AC3E}">
        <p14:creationId xmlns:p14="http://schemas.microsoft.com/office/powerpoint/2010/main" val="1751193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r>
              <a:rPr lang="de-DE" dirty="0" smtClean="0"/>
              <a:t>Ist nach dieser Vorstellung </a:t>
            </a:r>
            <a:r>
              <a:rPr lang="de-DE" dirty="0" err="1" smtClean="0"/>
              <a:t>DevOps</a:t>
            </a:r>
            <a:r>
              <a:rPr lang="de-DE" dirty="0" smtClean="0"/>
              <a:t> für sie ein Thema mit dem sie sich näher beschäftigen werden?</a:t>
            </a:r>
            <a:endParaRPr lang="de-DE" dirty="0"/>
          </a:p>
        </p:txBody>
      </p:sp>
      <p:sp>
        <p:nvSpPr>
          <p:cNvPr id="7" name="Textplatzhalter 6"/>
          <p:cNvSpPr>
            <a:spLocks noGrp="1"/>
          </p:cNvSpPr>
          <p:nvPr>
            <p:ph type="body" sz="quarter" idx="12"/>
          </p:nvPr>
        </p:nvSpPr>
        <p:spPr/>
        <p:txBody>
          <a:bodyPr/>
          <a:lstStyle/>
          <a:p>
            <a:r>
              <a:rPr lang="de-DE" dirty="0" smtClean="0"/>
              <a:t>Was sind die wichtigsten Herausforderungen die sie sehen?</a:t>
            </a:r>
            <a:endParaRPr lang="de-DE" dirty="0"/>
          </a:p>
        </p:txBody>
      </p:sp>
      <p:sp>
        <p:nvSpPr>
          <p:cNvPr id="5" name="Titel 4"/>
          <p:cNvSpPr>
            <a:spLocks noGrp="1"/>
          </p:cNvSpPr>
          <p:nvPr>
            <p:ph type="title"/>
          </p:nvPr>
        </p:nvSpPr>
        <p:spPr/>
        <p:txBody>
          <a:bodyPr/>
          <a:lstStyle/>
          <a:p>
            <a:r>
              <a:rPr lang="de-DE" dirty="0" smtClean="0"/>
              <a:t>Feedback</a:t>
            </a:r>
            <a:endParaRPr lang="de-DE" dirty="0"/>
          </a:p>
        </p:txBody>
      </p:sp>
    </p:spTree>
    <p:extLst>
      <p:ext uri="{BB962C8B-B14F-4D97-AF65-F5344CB8AC3E}">
        <p14:creationId xmlns:p14="http://schemas.microsoft.com/office/powerpoint/2010/main" val="1295535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167844" y="1311610"/>
            <a:ext cx="5904656" cy="2700000"/>
          </a:xfrm>
        </p:spPr>
        <p:txBody>
          <a:bodyPr/>
          <a:lstStyle/>
          <a:p>
            <a:r>
              <a:rPr lang="de-DE" dirty="0"/>
              <a:t>The Phoenix Project</a:t>
            </a:r>
          </a:p>
          <a:p>
            <a:r>
              <a:rPr lang="de-DE" sz="1200" dirty="0"/>
              <a:t>Roman der die Vorteile von </a:t>
            </a:r>
            <a:r>
              <a:rPr lang="de-DE" sz="1200" dirty="0" err="1"/>
              <a:t>DevOps</a:t>
            </a:r>
            <a:r>
              <a:rPr lang="de-DE" sz="1200" dirty="0"/>
              <a:t> beschreibt</a:t>
            </a:r>
            <a:endParaRPr lang="de-DE" sz="1200" dirty="0"/>
          </a:p>
          <a:p>
            <a:r>
              <a:rPr lang="de-DE" dirty="0" err="1"/>
              <a:t>Application</a:t>
            </a:r>
            <a:r>
              <a:rPr lang="de-DE" dirty="0"/>
              <a:t> </a:t>
            </a:r>
            <a:r>
              <a:rPr lang="de-DE" dirty="0" err="1"/>
              <a:t>Insights</a:t>
            </a:r>
            <a:endParaRPr lang="de-DE" dirty="0"/>
          </a:p>
          <a:p>
            <a:r>
              <a:rPr lang="de-DE" sz="1200" dirty="0"/>
              <a:t>http://azure.microsoft.com/en-us/documentation/articles/app-insights-get-started/</a:t>
            </a:r>
            <a:endParaRPr lang="de-DE" sz="1200" dirty="0"/>
          </a:p>
          <a:p>
            <a:r>
              <a:rPr lang="de-DE" dirty="0" err="1"/>
              <a:t>Azure</a:t>
            </a:r>
            <a:r>
              <a:rPr lang="de-DE" dirty="0"/>
              <a:t> Test in </a:t>
            </a:r>
            <a:r>
              <a:rPr lang="de-DE" dirty="0" err="1"/>
              <a:t>Production</a:t>
            </a:r>
            <a:r>
              <a:rPr lang="de-DE" dirty="0"/>
              <a:t> </a:t>
            </a:r>
            <a:r>
              <a:rPr lang="de-DE" sz="1200" dirty="0"/>
              <a:t>http://channel9.msdn.com/Shows/Web+Camps+TV/Testing-in-Production-with-Jaime-Espinosa</a:t>
            </a:r>
          </a:p>
          <a:p>
            <a:r>
              <a:rPr lang="de-DE" dirty="0"/>
              <a:t>Explanation </a:t>
            </a:r>
            <a:r>
              <a:rPr lang="de-DE" dirty="0" err="1"/>
              <a:t>of</a:t>
            </a:r>
            <a:r>
              <a:rPr lang="de-DE" dirty="0"/>
              <a:t> </a:t>
            </a:r>
            <a:r>
              <a:rPr lang="de-DE" dirty="0" err="1"/>
              <a:t>July</a:t>
            </a:r>
            <a:r>
              <a:rPr lang="de-DE" dirty="0"/>
              <a:t> 18th </a:t>
            </a:r>
            <a:r>
              <a:rPr lang="de-DE" dirty="0" err="1"/>
              <a:t>Azure</a:t>
            </a:r>
            <a:r>
              <a:rPr lang="de-DE" dirty="0"/>
              <a:t> </a:t>
            </a:r>
            <a:r>
              <a:rPr lang="de-DE" dirty="0" err="1"/>
              <a:t>Outage</a:t>
            </a:r>
            <a:endParaRPr lang="de-DE" dirty="0"/>
          </a:p>
          <a:p>
            <a:r>
              <a:rPr lang="de-DE" sz="1200" dirty="0"/>
              <a:t>http://blogs.msdn.com/b/bharry/archive/2014/07/31/explanation-of-july-18th-outage.aspx</a:t>
            </a:r>
          </a:p>
        </p:txBody>
      </p:sp>
      <p:sp>
        <p:nvSpPr>
          <p:cNvPr id="4" name="Title 3"/>
          <p:cNvSpPr>
            <a:spLocks noGrp="1"/>
          </p:cNvSpPr>
          <p:nvPr>
            <p:ph type="title"/>
          </p:nvPr>
        </p:nvSpPr>
        <p:spPr/>
        <p:txBody>
          <a:bodyPr/>
          <a:lstStyle/>
          <a:p>
            <a:r>
              <a:rPr lang="de-DE" dirty="0" smtClean="0"/>
              <a:t>Weitere Informationen zum Thema</a:t>
            </a:r>
            <a:endParaRPr lang="de-DE" dirty="0"/>
          </a:p>
        </p:txBody>
      </p:sp>
      <p:pic>
        <p:nvPicPr>
          <p:cNvPr id="5" name="Grafik 4"/>
          <p:cNvPicPr>
            <a:picLocks noChangeAspect="1"/>
          </p:cNvPicPr>
          <p:nvPr/>
        </p:nvPicPr>
        <p:blipFill>
          <a:blip r:embed="rId3"/>
          <a:stretch>
            <a:fillRect/>
          </a:stretch>
        </p:blipFill>
        <p:spPr>
          <a:xfrm>
            <a:off x="756047" y="1311610"/>
            <a:ext cx="2193065" cy="3289598"/>
          </a:xfrm>
          <a:prstGeom prst="rect">
            <a:avLst/>
          </a:prstGeom>
        </p:spPr>
      </p:pic>
    </p:spTree>
    <p:extLst>
      <p:ext uri="{BB962C8B-B14F-4D97-AF65-F5344CB8AC3E}">
        <p14:creationId xmlns:p14="http://schemas.microsoft.com/office/powerpoint/2010/main" val="938251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Vielen</a:t>
            </a:r>
            <a:r>
              <a:rPr lang="en-US" dirty="0"/>
              <a:t> Dank</a:t>
            </a:r>
            <a:endParaRPr lang="de-DE" dirty="0"/>
          </a:p>
        </p:txBody>
      </p:sp>
    </p:spTree>
    <p:extLst>
      <p:ext uri="{BB962C8B-B14F-4D97-AF65-F5344CB8AC3E}">
        <p14:creationId xmlns:p14="http://schemas.microsoft.com/office/powerpoint/2010/main" val="3645749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803" y="1527634"/>
            <a:ext cx="6507723" cy="846386"/>
          </a:xfrm>
        </p:spPr>
        <p:txBody>
          <a:bodyPr/>
          <a:lstStyle/>
          <a:p>
            <a:r>
              <a:rPr lang="de-DE" dirty="0" err="1" smtClean="0"/>
              <a:t>DevOps</a:t>
            </a:r>
            <a:endParaRPr lang="de-DE" dirty="0"/>
          </a:p>
        </p:txBody>
      </p:sp>
      <p:sp>
        <p:nvSpPr>
          <p:cNvPr id="3" name="Textplatzhalter 2"/>
          <p:cNvSpPr>
            <a:spLocks noGrp="1"/>
          </p:cNvSpPr>
          <p:nvPr>
            <p:ph type="body" sz="quarter" idx="14"/>
          </p:nvPr>
        </p:nvSpPr>
        <p:spPr>
          <a:xfrm>
            <a:off x="745803" y="2643758"/>
            <a:ext cx="5486829" cy="369332"/>
          </a:xfrm>
        </p:spPr>
        <p:txBody>
          <a:bodyPr/>
          <a:lstStyle/>
          <a:p>
            <a:r>
              <a:rPr lang="de-DE" dirty="0" smtClean="0"/>
              <a:t>Was verbirgt sich hinter diesem Begriff?</a:t>
            </a:r>
            <a:endParaRPr lang="de-DE" dirty="0"/>
          </a:p>
        </p:txBody>
      </p:sp>
    </p:spTree>
    <p:extLst>
      <p:ext uri="{BB962C8B-B14F-4D97-AF65-F5344CB8AC3E}">
        <p14:creationId xmlns:p14="http://schemas.microsoft.com/office/powerpoint/2010/main" val="1569096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1209" y="1131590"/>
            <a:ext cx="7630715" cy="2031325"/>
          </a:xfrm>
        </p:spPr>
        <p:txBody>
          <a:bodyPr/>
          <a:lstStyle/>
          <a:p>
            <a:r>
              <a:rPr lang="de-DE" sz="6000" dirty="0" err="1" smtClean="0"/>
              <a:t>DevOps</a:t>
            </a:r>
            <a:r>
              <a:rPr lang="de-DE" sz="6000" dirty="0" smtClean="0"/>
              <a:t> =</a:t>
            </a:r>
            <a:endParaRPr lang="de-DE" sz="6000" dirty="0"/>
          </a:p>
          <a:p>
            <a:r>
              <a:rPr lang="de-DE" sz="6000" dirty="0" smtClean="0"/>
              <a:t>10 Releases pro Tag</a:t>
            </a:r>
            <a:endParaRPr lang="de-DE" sz="6000" dirty="0"/>
          </a:p>
        </p:txBody>
      </p:sp>
    </p:spTree>
    <p:extLst>
      <p:ext uri="{BB962C8B-B14F-4D97-AF65-F5344CB8AC3E}">
        <p14:creationId xmlns:p14="http://schemas.microsoft.com/office/powerpoint/2010/main" val="475978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DE"/>
          </a:p>
        </p:txBody>
      </p:sp>
      <p:sp>
        <p:nvSpPr>
          <p:cNvPr id="3" name="Titel 2"/>
          <p:cNvSpPr>
            <a:spLocks noGrp="1"/>
          </p:cNvSpPr>
          <p:nvPr>
            <p:ph type="title"/>
          </p:nvPr>
        </p:nvSpPr>
        <p:spPr/>
        <p:txBody>
          <a:bodyPr/>
          <a:lstStyle/>
          <a:p>
            <a:endParaRPr lang="de-DE"/>
          </a:p>
        </p:txBody>
      </p:sp>
      <p:pic>
        <p:nvPicPr>
          <p:cNvPr id="4" name="Grafik 3"/>
          <p:cNvPicPr>
            <a:picLocks noChangeAspect="1"/>
          </p:cNvPicPr>
          <p:nvPr/>
        </p:nvPicPr>
        <p:blipFill>
          <a:blip r:embed="rId2"/>
          <a:stretch>
            <a:fillRect/>
          </a:stretch>
        </p:blipFill>
        <p:spPr>
          <a:xfrm>
            <a:off x="0" y="123478"/>
            <a:ext cx="9144000" cy="4556180"/>
          </a:xfrm>
          <a:prstGeom prst="rect">
            <a:avLst/>
          </a:prstGeom>
        </p:spPr>
      </p:pic>
    </p:spTree>
    <p:extLst>
      <p:ext uri="{BB962C8B-B14F-4D97-AF65-F5344CB8AC3E}">
        <p14:creationId xmlns:p14="http://schemas.microsoft.com/office/powerpoint/2010/main" val="1736791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DE"/>
          </a:p>
        </p:txBody>
      </p:sp>
      <p:sp>
        <p:nvSpPr>
          <p:cNvPr id="3" name="Titel 2"/>
          <p:cNvSpPr>
            <a:spLocks noGrp="1"/>
          </p:cNvSpPr>
          <p:nvPr>
            <p:ph type="title"/>
          </p:nvPr>
        </p:nvSpPr>
        <p:spPr/>
        <p:txBody>
          <a:bodyPr/>
          <a:lstStyle/>
          <a:p>
            <a:endParaRPr lang="de-DE"/>
          </a:p>
        </p:txBody>
      </p:sp>
      <p:pic>
        <p:nvPicPr>
          <p:cNvPr id="4" name="Grafik 3"/>
          <p:cNvPicPr>
            <a:picLocks noChangeAspect="1"/>
          </p:cNvPicPr>
          <p:nvPr/>
        </p:nvPicPr>
        <p:blipFill>
          <a:blip r:embed="rId2"/>
          <a:stretch>
            <a:fillRect/>
          </a:stretch>
        </p:blipFill>
        <p:spPr>
          <a:xfrm>
            <a:off x="1738516" y="29126"/>
            <a:ext cx="5665776" cy="4439554"/>
          </a:xfrm>
          <a:prstGeom prst="rect">
            <a:avLst/>
          </a:prstGeom>
        </p:spPr>
      </p:pic>
      <p:sp>
        <p:nvSpPr>
          <p:cNvPr id="5" name="Textfeld 4"/>
          <p:cNvSpPr txBox="1"/>
          <p:nvPr/>
        </p:nvSpPr>
        <p:spPr>
          <a:xfrm>
            <a:off x="1318334" y="4461814"/>
            <a:ext cx="6506140" cy="307777"/>
          </a:xfrm>
          <a:prstGeom prst="rect">
            <a:avLst/>
          </a:prstGeom>
          <a:noFill/>
        </p:spPr>
        <p:txBody>
          <a:bodyPr wrap="none" rtlCol="0">
            <a:spAutoFit/>
          </a:bodyPr>
          <a:lstStyle/>
          <a:p>
            <a:r>
              <a:rPr lang="de-DE" dirty="0">
                <a:solidFill>
                  <a:schemeClr val="accent4"/>
                </a:solidFill>
              </a:rPr>
              <a:t>http://windowsitpro.com/windows-azure/windows-azure-hits-third-outage-year</a:t>
            </a:r>
          </a:p>
        </p:txBody>
      </p:sp>
    </p:spTree>
    <p:extLst>
      <p:ext uri="{BB962C8B-B14F-4D97-AF65-F5344CB8AC3E}">
        <p14:creationId xmlns:p14="http://schemas.microsoft.com/office/powerpoint/2010/main" val="2649130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1209" y="1131590"/>
            <a:ext cx="7630715" cy="2769989"/>
          </a:xfrm>
        </p:spPr>
        <p:txBody>
          <a:bodyPr/>
          <a:lstStyle/>
          <a:p>
            <a:r>
              <a:rPr lang="de-DE" sz="6000" dirty="0" smtClean="0"/>
              <a:t>Wann generiert ein neues Feature wirklichen Mehrwert?</a:t>
            </a:r>
            <a:endParaRPr lang="de-DE" sz="6000" dirty="0"/>
          </a:p>
        </p:txBody>
      </p:sp>
    </p:spTree>
    <p:extLst>
      <p:ext uri="{BB962C8B-B14F-4D97-AF65-F5344CB8AC3E}">
        <p14:creationId xmlns:p14="http://schemas.microsoft.com/office/powerpoint/2010/main" val="2751716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06506" y="699542"/>
            <a:ext cx="5873271" cy="4019934"/>
            <a:chOff x="2260600" y="1024162"/>
            <a:chExt cx="8158928" cy="5584341"/>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600" y="1987411"/>
              <a:ext cx="8158928" cy="4621092"/>
            </a:xfrm>
            <a:prstGeom prst="rect">
              <a:avLst/>
            </a:prstGeom>
            <a:solidFill>
              <a:schemeClr val="accent2"/>
            </a:solidFill>
          </p:spPr>
        </p:pic>
        <p:grpSp>
          <p:nvGrpSpPr>
            <p:cNvPr id="6" name="Group 5"/>
            <p:cNvGrpSpPr/>
            <p:nvPr/>
          </p:nvGrpSpPr>
          <p:grpSpPr>
            <a:xfrm>
              <a:off x="4230694" y="1024162"/>
              <a:ext cx="1749648" cy="1228310"/>
              <a:chOff x="3179948" y="494082"/>
              <a:chExt cx="1842453" cy="1293462"/>
            </a:xfrm>
          </p:grpSpPr>
          <p:sp>
            <p:nvSpPr>
              <p:cNvPr id="16" name="Rectangle 15"/>
              <p:cNvSpPr/>
              <p:nvPr/>
            </p:nvSpPr>
            <p:spPr bwMode="auto">
              <a:xfrm>
                <a:off x="3179948" y="494082"/>
                <a:ext cx="1842453" cy="87272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algn="ctr" defTabSz="699354" fontAlgn="base">
                  <a:lnSpc>
                    <a:spcPct val="90000"/>
                  </a:lnSpc>
                  <a:spcBef>
                    <a:spcPct val="0"/>
                  </a:spcBef>
                  <a:spcAft>
                    <a:spcPct val="0"/>
                  </a:spcAft>
                </a:pPr>
                <a:r>
                  <a:rPr lang="en-US" sz="1500" dirty="0">
                    <a:solidFill>
                      <a:schemeClr val="tx2"/>
                    </a:solidFill>
                    <a:cs typeface="Segoe UI" panose="020B0502040204020203" pitchFamily="34" charset="0"/>
                  </a:rPr>
                  <a:t>Das </a:t>
                </a:r>
                <a:r>
                  <a:rPr lang="en-US" sz="1500" dirty="0" err="1">
                    <a:solidFill>
                      <a:schemeClr val="tx2"/>
                    </a:solidFill>
                    <a:cs typeface="Segoe UI" panose="020B0502040204020203" pitchFamily="34" charset="0"/>
                  </a:rPr>
                  <a:t>ist</a:t>
                </a:r>
                <a:r>
                  <a:rPr lang="en-US" sz="1500" dirty="0">
                    <a:solidFill>
                      <a:schemeClr val="tx2"/>
                    </a:solidFill>
                    <a:cs typeface="Segoe UI" panose="020B0502040204020203" pitchFamily="34" charset="0"/>
                  </a:rPr>
                  <a:t> </a:t>
                </a:r>
                <a:r>
                  <a:rPr lang="en-US" sz="1500" dirty="0" err="1">
                    <a:solidFill>
                      <a:schemeClr val="tx2"/>
                    </a:solidFill>
                    <a:cs typeface="Segoe UI" panose="020B0502040204020203" pitchFamily="34" charset="0"/>
                  </a:rPr>
                  <a:t>DevOps</a:t>
                </a:r>
                <a:r>
                  <a:rPr lang="en-US" sz="1500" dirty="0">
                    <a:solidFill>
                      <a:schemeClr val="tx2"/>
                    </a:solidFill>
                    <a:cs typeface="Segoe UI" panose="020B0502040204020203" pitchFamily="34" charset="0"/>
                  </a:rPr>
                  <a:t>!</a:t>
                </a:r>
              </a:p>
            </p:txBody>
          </p:sp>
          <p:sp>
            <p:nvSpPr>
              <p:cNvPr id="17" name="Right Triangle 16"/>
              <p:cNvSpPr/>
              <p:nvPr/>
            </p:nvSpPr>
            <p:spPr bwMode="auto">
              <a:xfrm flipH="1" flipV="1">
                <a:off x="4372609" y="1350094"/>
                <a:ext cx="505776" cy="437450"/>
              </a:xfrm>
              <a:prstGeom prst="r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dirty="0" err="1">
                  <a:solidFill>
                    <a:schemeClr val="tx2"/>
                  </a:solidFill>
                  <a:ea typeface="Segoe UI" pitchFamily="34" charset="0"/>
                  <a:cs typeface="Segoe UI" pitchFamily="34" charset="0"/>
                </a:endParaRPr>
              </a:p>
            </p:txBody>
          </p:sp>
        </p:grpSp>
        <p:grpSp>
          <p:nvGrpSpPr>
            <p:cNvPr id="7" name="Group 6"/>
            <p:cNvGrpSpPr/>
            <p:nvPr/>
          </p:nvGrpSpPr>
          <p:grpSpPr>
            <a:xfrm>
              <a:off x="2821483" y="3639186"/>
              <a:ext cx="1433355" cy="1003392"/>
              <a:chOff x="3079640" y="414191"/>
              <a:chExt cx="1842453" cy="1289773"/>
            </a:xfrm>
          </p:grpSpPr>
          <p:sp>
            <p:nvSpPr>
              <p:cNvPr id="14" name="Rectangle 13"/>
              <p:cNvSpPr/>
              <p:nvPr/>
            </p:nvSpPr>
            <p:spPr bwMode="auto">
              <a:xfrm>
                <a:off x="3079640" y="414191"/>
                <a:ext cx="1842453" cy="87272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algn="ctr" defTabSz="699354" fontAlgn="base">
                  <a:lnSpc>
                    <a:spcPct val="90000"/>
                  </a:lnSpc>
                  <a:spcBef>
                    <a:spcPct val="0"/>
                  </a:spcBef>
                  <a:spcAft>
                    <a:spcPct val="0"/>
                  </a:spcAft>
                </a:pPr>
                <a:r>
                  <a:rPr lang="en-US" sz="1200" dirty="0">
                    <a:solidFill>
                      <a:schemeClr val="tx2"/>
                    </a:solidFill>
                    <a:cs typeface="Segoe UI" panose="020B0502040204020203" pitchFamily="34" charset="0"/>
                  </a:rPr>
                  <a:t>Das </a:t>
                </a:r>
                <a:r>
                  <a:rPr lang="en-US" sz="1200" dirty="0" err="1">
                    <a:solidFill>
                      <a:schemeClr val="tx2"/>
                    </a:solidFill>
                    <a:cs typeface="Segoe UI" panose="020B0502040204020203" pitchFamily="34" charset="0"/>
                  </a:rPr>
                  <a:t>ist</a:t>
                </a:r>
                <a:r>
                  <a:rPr lang="en-US" sz="1200" dirty="0">
                    <a:solidFill>
                      <a:schemeClr val="tx2"/>
                    </a:solidFill>
                    <a:cs typeface="Segoe UI" panose="020B0502040204020203" pitchFamily="34" charset="0"/>
                  </a:rPr>
                  <a:t> </a:t>
                </a:r>
                <a:r>
                  <a:rPr lang="en-US" sz="1200" dirty="0" err="1">
                    <a:solidFill>
                      <a:schemeClr val="tx2"/>
                    </a:solidFill>
                    <a:cs typeface="Segoe UI" panose="020B0502040204020203" pitchFamily="34" charset="0"/>
                  </a:rPr>
                  <a:t>DevOps</a:t>
                </a:r>
                <a:r>
                  <a:rPr lang="en-US" sz="1200" dirty="0">
                    <a:solidFill>
                      <a:schemeClr val="tx2"/>
                    </a:solidFill>
                    <a:cs typeface="Segoe UI" panose="020B0502040204020203" pitchFamily="34" charset="0"/>
                  </a:rPr>
                  <a:t>!</a:t>
                </a:r>
              </a:p>
            </p:txBody>
          </p:sp>
          <p:sp>
            <p:nvSpPr>
              <p:cNvPr id="15" name="Right Triangle 14"/>
              <p:cNvSpPr/>
              <p:nvPr/>
            </p:nvSpPr>
            <p:spPr bwMode="auto">
              <a:xfrm flipH="1" flipV="1">
                <a:off x="3323442" y="1266513"/>
                <a:ext cx="505777" cy="437451"/>
              </a:xfrm>
              <a:prstGeom prst="r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dirty="0" err="1">
                  <a:solidFill>
                    <a:schemeClr val="tx2"/>
                  </a:solidFill>
                  <a:ea typeface="Segoe UI" pitchFamily="34" charset="0"/>
                  <a:cs typeface="Segoe UI" pitchFamily="34" charset="0"/>
                </a:endParaRPr>
              </a:p>
            </p:txBody>
          </p:sp>
        </p:grpSp>
        <p:grpSp>
          <p:nvGrpSpPr>
            <p:cNvPr id="8" name="Group 7"/>
            <p:cNvGrpSpPr/>
            <p:nvPr/>
          </p:nvGrpSpPr>
          <p:grpSpPr>
            <a:xfrm>
              <a:off x="8115941" y="3363923"/>
              <a:ext cx="1819129" cy="1277719"/>
              <a:chOff x="3079640" y="393786"/>
              <a:chExt cx="1842453" cy="1294101"/>
            </a:xfrm>
          </p:grpSpPr>
          <p:sp>
            <p:nvSpPr>
              <p:cNvPr id="12" name="Rectangle 11"/>
              <p:cNvSpPr/>
              <p:nvPr/>
            </p:nvSpPr>
            <p:spPr bwMode="auto">
              <a:xfrm>
                <a:off x="3079640" y="393786"/>
                <a:ext cx="1842453" cy="87272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algn="ctr" defTabSz="699354" fontAlgn="base">
                  <a:lnSpc>
                    <a:spcPct val="90000"/>
                  </a:lnSpc>
                  <a:spcBef>
                    <a:spcPct val="0"/>
                  </a:spcBef>
                  <a:spcAft>
                    <a:spcPct val="0"/>
                  </a:spcAft>
                </a:pPr>
                <a:r>
                  <a:rPr lang="en-US" sz="1050" dirty="0">
                    <a:solidFill>
                      <a:schemeClr val="tx2"/>
                    </a:solidFill>
                    <a:cs typeface="Segoe UI" panose="020B0502040204020203" pitchFamily="34" charset="0"/>
                  </a:rPr>
                  <a:t>Das </a:t>
                </a:r>
                <a:r>
                  <a:rPr lang="en-US" sz="1050" dirty="0" err="1">
                    <a:solidFill>
                      <a:schemeClr val="tx2"/>
                    </a:solidFill>
                    <a:cs typeface="Segoe UI" panose="020B0502040204020203" pitchFamily="34" charset="0"/>
                  </a:rPr>
                  <a:t>ist</a:t>
                </a:r>
                <a:r>
                  <a:rPr lang="en-US" sz="1050" dirty="0">
                    <a:solidFill>
                      <a:schemeClr val="tx2"/>
                    </a:solidFill>
                    <a:cs typeface="Segoe UI" panose="020B0502040204020203" pitchFamily="34" charset="0"/>
                  </a:rPr>
                  <a:t> </a:t>
                </a:r>
                <a:r>
                  <a:rPr lang="en-US" sz="1050" dirty="0" err="1">
                    <a:solidFill>
                      <a:schemeClr val="tx2"/>
                    </a:solidFill>
                    <a:cs typeface="Segoe UI" panose="020B0502040204020203" pitchFamily="34" charset="0"/>
                  </a:rPr>
                  <a:t>DevOps</a:t>
                </a:r>
                <a:r>
                  <a:rPr lang="en-US" sz="1050" dirty="0">
                    <a:solidFill>
                      <a:schemeClr val="tx2"/>
                    </a:solidFill>
                    <a:cs typeface="Segoe UI" panose="020B0502040204020203" pitchFamily="34" charset="0"/>
                  </a:rPr>
                  <a:t>!</a:t>
                </a:r>
              </a:p>
            </p:txBody>
          </p:sp>
          <p:sp>
            <p:nvSpPr>
              <p:cNvPr id="13" name="Right Triangle 12"/>
              <p:cNvSpPr/>
              <p:nvPr/>
            </p:nvSpPr>
            <p:spPr bwMode="auto">
              <a:xfrm flipV="1">
                <a:off x="4181590" y="1250436"/>
                <a:ext cx="505777" cy="437451"/>
              </a:xfrm>
              <a:prstGeom prst="r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dirty="0" err="1">
                  <a:solidFill>
                    <a:schemeClr val="tx2"/>
                  </a:solidFill>
                  <a:ea typeface="Segoe UI" pitchFamily="34" charset="0"/>
                  <a:cs typeface="Segoe UI" pitchFamily="34" charset="0"/>
                </a:endParaRPr>
              </a:p>
            </p:txBody>
          </p:sp>
        </p:grpSp>
        <p:grpSp>
          <p:nvGrpSpPr>
            <p:cNvPr id="9" name="Group 8"/>
            <p:cNvGrpSpPr/>
            <p:nvPr/>
          </p:nvGrpSpPr>
          <p:grpSpPr>
            <a:xfrm>
              <a:off x="6296554" y="3158525"/>
              <a:ext cx="1433355" cy="1003393"/>
              <a:chOff x="3079640" y="393786"/>
              <a:chExt cx="1842453" cy="1289774"/>
            </a:xfrm>
          </p:grpSpPr>
          <p:sp>
            <p:nvSpPr>
              <p:cNvPr id="10" name="Rectangle 9"/>
              <p:cNvSpPr/>
              <p:nvPr/>
            </p:nvSpPr>
            <p:spPr bwMode="auto">
              <a:xfrm>
                <a:off x="3079640" y="393786"/>
                <a:ext cx="1842453" cy="87272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algn="ctr" defTabSz="699354" fontAlgn="base">
                  <a:lnSpc>
                    <a:spcPct val="90000"/>
                  </a:lnSpc>
                  <a:spcBef>
                    <a:spcPct val="0"/>
                  </a:spcBef>
                  <a:spcAft>
                    <a:spcPct val="0"/>
                  </a:spcAft>
                </a:pPr>
                <a:r>
                  <a:rPr lang="en-US" sz="1200" dirty="0">
                    <a:solidFill>
                      <a:schemeClr val="tx2"/>
                    </a:solidFill>
                    <a:cs typeface="Segoe UI" panose="020B0502040204020203" pitchFamily="34" charset="0"/>
                  </a:rPr>
                  <a:t>Das </a:t>
                </a:r>
                <a:r>
                  <a:rPr lang="en-US" sz="1200" dirty="0" err="1">
                    <a:solidFill>
                      <a:schemeClr val="tx2"/>
                    </a:solidFill>
                    <a:cs typeface="Segoe UI" panose="020B0502040204020203" pitchFamily="34" charset="0"/>
                  </a:rPr>
                  <a:t>ist</a:t>
                </a:r>
                <a:r>
                  <a:rPr lang="en-US" sz="1200" dirty="0">
                    <a:solidFill>
                      <a:schemeClr val="tx2"/>
                    </a:solidFill>
                    <a:cs typeface="Segoe UI" panose="020B0502040204020203" pitchFamily="34" charset="0"/>
                  </a:rPr>
                  <a:t> </a:t>
                </a:r>
                <a:r>
                  <a:rPr lang="en-US" sz="1200" dirty="0" err="1">
                    <a:solidFill>
                      <a:schemeClr val="tx2"/>
                    </a:solidFill>
                    <a:cs typeface="Segoe UI" panose="020B0502040204020203" pitchFamily="34" charset="0"/>
                  </a:rPr>
                  <a:t>DevOps</a:t>
                </a:r>
                <a:r>
                  <a:rPr lang="en-US" sz="1200" dirty="0">
                    <a:solidFill>
                      <a:schemeClr val="tx2"/>
                    </a:solidFill>
                    <a:cs typeface="Segoe UI" panose="020B0502040204020203" pitchFamily="34" charset="0"/>
                  </a:rPr>
                  <a:t>!</a:t>
                </a:r>
              </a:p>
            </p:txBody>
          </p:sp>
          <p:sp>
            <p:nvSpPr>
              <p:cNvPr id="11" name="Right Triangle 10"/>
              <p:cNvSpPr/>
              <p:nvPr/>
            </p:nvSpPr>
            <p:spPr bwMode="auto">
              <a:xfrm flipV="1">
                <a:off x="3323442" y="1246109"/>
                <a:ext cx="505777" cy="437451"/>
              </a:xfrm>
              <a:prstGeom prst="r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dirty="0" err="1">
                  <a:solidFill>
                    <a:schemeClr val="tx2"/>
                  </a:solidFill>
                  <a:ea typeface="Segoe UI" pitchFamily="34" charset="0"/>
                  <a:cs typeface="Segoe UI" pitchFamily="34" charset="0"/>
                </a:endParaRPr>
              </a:p>
            </p:txBody>
          </p:sp>
        </p:grpSp>
      </p:grpSp>
      <p:sp>
        <p:nvSpPr>
          <p:cNvPr id="18" name="Title 1"/>
          <p:cNvSpPr txBox="1">
            <a:spLocks/>
          </p:cNvSpPr>
          <p:nvPr/>
        </p:nvSpPr>
        <p:spPr>
          <a:xfrm>
            <a:off x="155165" y="198147"/>
            <a:ext cx="2976278" cy="623338"/>
          </a:xfrm>
          <a:prstGeom prst="rect">
            <a:avLst/>
          </a:prstGeom>
        </p:spPr>
        <p:txBody>
          <a:bodyPr vert="horz" wrap="square" lIns="109728" tIns="68580" rIns="109728" bIns="6858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1800" b="1" dirty="0">
                <a:solidFill>
                  <a:schemeClr val="bg1"/>
                </a:solidFill>
                <a:latin typeface="Segoe UI"/>
              </a:rPr>
              <a:t>“</a:t>
            </a:r>
            <a:r>
              <a:rPr sz="1800" b="1" dirty="0" err="1">
                <a:solidFill>
                  <a:schemeClr val="bg1"/>
                </a:solidFill>
                <a:latin typeface="Segoe UI"/>
              </a:rPr>
              <a:t>DevOps</a:t>
            </a:r>
            <a:r>
              <a:rPr sz="1800" dirty="0">
                <a:solidFill>
                  <a:schemeClr val="bg1"/>
                </a:solidFill>
                <a:latin typeface="Segoe UI"/>
              </a:rPr>
              <a:t> </a:t>
            </a:r>
            <a:r>
              <a:rPr sz="1800" dirty="0" err="1">
                <a:solidFill>
                  <a:schemeClr val="bg1"/>
                </a:solidFill>
                <a:latin typeface="Segoe UI"/>
              </a:rPr>
              <a:t>ist</a:t>
            </a:r>
            <a:r>
              <a:rPr sz="1800" dirty="0">
                <a:solidFill>
                  <a:schemeClr val="bg1"/>
                </a:solidFill>
                <a:latin typeface="Segoe UI"/>
              </a:rPr>
              <a:t> </a:t>
            </a:r>
            <a:r>
              <a:rPr sz="1800" dirty="0" err="1">
                <a:solidFill>
                  <a:schemeClr val="bg1"/>
                </a:solidFill>
                <a:latin typeface="Segoe UI"/>
              </a:rPr>
              <a:t>Kollaboration</a:t>
            </a:r>
            <a:r>
              <a:rPr sz="1800" dirty="0">
                <a:solidFill>
                  <a:schemeClr val="bg1"/>
                </a:solidFill>
                <a:latin typeface="Segoe UI"/>
              </a:rPr>
              <a:t> </a:t>
            </a:r>
            <a:r>
              <a:rPr sz="1800" dirty="0" err="1">
                <a:solidFill>
                  <a:schemeClr val="bg1"/>
                </a:solidFill>
                <a:latin typeface="Segoe UI"/>
              </a:rPr>
              <a:t>zwischen</a:t>
            </a:r>
            <a:r>
              <a:rPr sz="1800" dirty="0">
                <a:solidFill>
                  <a:schemeClr val="bg1"/>
                </a:solidFill>
                <a:latin typeface="Segoe UI"/>
              </a:rPr>
              <a:t> </a:t>
            </a:r>
            <a:r>
              <a:rPr sz="1800" dirty="0" err="1">
                <a:solidFill>
                  <a:schemeClr val="bg1"/>
                </a:solidFill>
                <a:latin typeface="Segoe UI"/>
              </a:rPr>
              <a:t>Entwicklern</a:t>
            </a:r>
            <a:r>
              <a:rPr sz="1800" dirty="0">
                <a:solidFill>
                  <a:schemeClr val="bg1"/>
                </a:solidFill>
                <a:latin typeface="Segoe UI"/>
              </a:rPr>
              <a:t> und </a:t>
            </a:r>
            <a:r>
              <a:rPr sz="1800" dirty="0" err="1">
                <a:solidFill>
                  <a:schemeClr val="bg1"/>
                </a:solidFill>
                <a:latin typeface="Segoe UI"/>
              </a:rPr>
              <a:t>Administratoren</a:t>
            </a:r>
            <a:r>
              <a:rPr sz="1800" dirty="0">
                <a:solidFill>
                  <a:schemeClr val="bg1"/>
                </a:solidFill>
                <a:latin typeface="Segoe UI"/>
              </a:rPr>
              <a:t>.”</a:t>
            </a:r>
          </a:p>
          <a:p>
            <a:endParaRPr sz="1800" dirty="0">
              <a:solidFill>
                <a:schemeClr val="bg1"/>
              </a:solidFill>
            </a:endParaRPr>
          </a:p>
        </p:txBody>
      </p:sp>
      <p:sp>
        <p:nvSpPr>
          <p:cNvPr id="19" name="Title 1"/>
          <p:cNvSpPr txBox="1">
            <a:spLocks/>
          </p:cNvSpPr>
          <p:nvPr/>
        </p:nvSpPr>
        <p:spPr>
          <a:xfrm>
            <a:off x="6296375" y="198147"/>
            <a:ext cx="2766803" cy="778110"/>
          </a:xfrm>
          <a:prstGeom prst="rect">
            <a:avLst/>
          </a:prstGeom>
        </p:spPr>
        <p:txBody>
          <a:bodyPr vert="horz" wrap="square" lIns="109728" tIns="68580" rIns="109728" bIns="6858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sz="1800" b="1" dirty="0">
                <a:solidFill>
                  <a:schemeClr val="bg1"/>
                </a:solidFill>
                <a:latin typeface="Segoe UI"/>
              </a:rPr>
              <a:t>“</a:t>
            </a:r>
            <a:r>
              <a:rPr sz="1800" b="1" dirty="0" err="1">
                <a:solidFill>
                  <a:schemeClr val="bg1"/>
                </a:solidFill>
                <a:latin typeface="Segoe UI"/>
              </a:rPr>
              <a:t>DevOps</a:t>
            </a:r>
            <a:r>
              <a:rPr sz="1800" dirty="0">
                <a:solidFill>
                  <a:schemeClr val="bg1"/>
                </a:solidFill>
                <a:latin typeface="Segoe UI"/>
              </a:rPr>
              <a:t> </a:t>
            </a:r>
            <a:r>
              <a:rPr sz="1800" dirty="0" err="1">
                <a:solidFill>
                  <a:schemeClr val="bg1"/>
                </a:solidFill>
                <a:latin typeface="Segoe UI"/>
              </a:rPr>
              <a:t>ist</a:t>
            </a:r>
            <a:r>
              <a:rPr sz="1800" dirty="0">
                <a:solidFill>
                  <a:schemeClr val="bg1"/>
                </a:solidFill>
                <a:latin typeface="Segoe UI"/>
              </a:rPr>
              <a:t> </a:t>
            </a:r>
            <a:r>
              <a:rPr sz="1800" dirty="0" err="1">
                <a:solidFill>
                  <a:schemeClr val="bg1"/>
                </a:solidFill>
                <a:latin typeface="Segoe UI"/>
              </a:rPr>
              <a:t>Infrastruktur</a:t>
            </a:r>
            <a:r>
              <a:rPr sz="1800" dirty="0">
                <a:solidFill>
                  <a:schemeClr val="bg1"/>
                </a:solidFill>
                <a:latin typeface="Segoe UI"/>
              </a:rPr>
              <a:t> </a:t>
            </a:r>
            <a:r>
              <a:rPr sz="1800" dirty="0" err="1">
                <a:solidFill>
                  <a:schemeClr val="bg1"/>
                </a:solidFill>
                <a:latin typeface="Segoe UI"/>
              </a:rPr>
              <a:t>als</a:t>
            </a:r>
            <a:r>
              <a:rPr sz="1800" dirty="0">
                <a:solidFill>
                  <a:schemeClr val="bg1"/>
                </a:solidFill>
                <a:latin typeface="Segoe UI"/>
              </a:rPr>
              <a:t> </a:t>
            </a:r>
            <a:r>
              <a:rPr sz="1800" dirty="0" err="1">
                <a:solidFill>
                  <a:schemeClr val="bg1"/>
                </a:solidFill>
                <a:latin typeface="Segoe UI"/>
              </a:rPr>
              <a:t>Quellcode</a:t>
            </a:r>
            <a:r>
              <a:rPr sz="1800" dirty="0">
                <a:solidFill>
                  <a:schemeClr val="bg1"/>
                </a:solidFill>
                <a:latin typeface="Segoe UI"/>
              </a:rPr>
              <a:t>.”</a:t>
            </a:r>
          </a:p>
        </p:txBody>
      </p:sp>
      <p:sp>
        <p:nvSpPr>
          <p:cNvPr id="20" name="Title 1"/>
          <p:cNvSpPr txBox="1">
            <a:spLocks/>
          </p:cNvSpPr>
          <p:nvPr/>
        </p:nvSpPr>
        <p:spPr>
          <a:xfrm>
            <a:off x="155165" y="2156075"/>
            <a:ext cx="3071531" cy="998903"/>
          </a:xfrm>
          <a:prstGeom prst="rect">
            <a:avLst/>
          </a:prstGeom>
        </p:spPr>
        <p:txBody>
          <a:bodyPr vert="horz" wrap="square" lIns="109728" tIns="68580" rIns="109728" bIns="6858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1800" b="1" dirty="0">
                <a:solidFill>
                  <a:schemeClr val="bg1"/>
                </a:solidFill>
                <a:latin typeface="Segoe UI"/>
              </a:rPr>
              <a:t>“</a:t>
            </a:r>
            <a:r>
              <a:rPr sz="1800" b="1" dirty="0" err="1">
                <a:solidFill>
                  <a:schemeClr val="bg1"/>
                </a:solidFill>
                <a:latin typeface="Segoe UI"/>
              </a:rPr>
              <a:t>DevOps</a:t>
            </a:r>
            <a:r>
              <a:rPr sz="1800" dirty="0">
                <a:solidFill>
                  <a:schemeClr val="bg1"/>
                </a:solidFill>
                <a:latin typeface="Segoe UI"/>
              </a:rPr>
              <a:t> </a:t>
            </a:r>
            <a:r>
              <a:rPr sz="1800" dirty="0" err="1">
                <a:solidFill>
                  <a:schemeClr val="bg1"/>
                </a:solidFill>
                <a:latin typeface="Segoe UI"/>
              </a:rPr>
              <a:t>ist</a:t>
            </a:r>
            <a:r>
              <a:rPr sz="1800" dirty="0">
                <a:solidFill>
                  <a:schemeClr val="bg1"/>
                </a:solidFill>
                <a:latin typeface="Segoe UI"/>
              </a:rPr>
              <a:t> Automation."</a:t>
            </a:r>
          </a:p>
        </p:txBody>
      </p:sp>
      <p:sp>
        <p:nvSpPr>
          <p:cNvPr id="21" name="Title 1"/>
          <p:cNvSpPr txBox="1">
            <a:spLocks/>
          </p:cNvSpPr>
          <p:nvPr/>
        </p:nvSpPr>
        <p:spPr>
          <a:xfrm>
            <a:off x="7255351" y="4073898"/>
            <a:ext cx="1169077" cy="541007"/>
          </a:xfrm>
          <a:prstGeom prst="rect">
            <a:avLst/>
          </a:prstGeom>
        </p:spPr>
        <p:txBody>
          <a:bodyPr vert="horz" wrap="square" lIns="109728" tIns="68580" rIns="109728" bIns="6858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sz="1800" b="1" dirty="0">
                <a:solidFill>
                  <a:schemeClr val="bg1"/>
                </a:solidFill>
                <a:latin typeface="Segoe UI"/>
              </a:rPr>
              <a:t>“</a:t>
            </a:r>
            <a:r>
              <a:rPr sz="1800" dirty="0">
                <a:solidFill>
                  <a:schemeClr val="bg1"/>
                </a:solidFill>
                <a:latin typeface="Segoe UI"/>
              </a:rPr>
              <a:t>Kanban </a:t>
            </a:r>
            <a:br>
              <a:rPr sz="1800" dirty="0">
                <a:solidFill>
                  <a:schemeClr val="bg1"/>
                </a:solidFill>
                <a:latin typeface="Segoe UI"/>
              </a:rPr>
            </a:br>
            <a:r>
              <a:rPr sz="1800" dirty="0" err="1">
                <a:solidFill>
                  <a:schemeClr val="bg1"/>
                </a:solidFill>
                <a:latin typeface="Segoe UI"/>
              </a:rPr>
              <a:t>für</a:t>
            </a:r>
            <a:r>
              <a:rPr sz="1800" dirty="0">
                <a:solidFill>
                  <a:schemeClr val="bg1"/>
                </a:solidFill>
                <a:latin typeface="Segoe UI"/>
              </a:rPr>
              <a:t> Ops?”</a:t>
            </a:r>
          </a:p>
        </p:txBody>
      </p:sp>
      <p:sp>
        <p:nvSpPr>
          <p:cNvPr id="22" name="Title 1"/>
          <p:cNvSpPr txBox="1">
            <a:spLocks/>
          </p:cNvSpPr>
          <p:nvPr/>
        </p:nvSpPr>
        <p:spPr>
          <a:xfrm>
            <a:off x="6804727" y="2096547"/>
            <a:ext cx="2358945" cy="677452"/>
          </a:xfrm>
          <a:prstGeom prst="rect">
            <a:avLst/>
          </a:prstGeom>
        </p:spPr>
        <p:txBody>
          <a:bodyPr vert="horz" wrap="square" lIns="109728" tIns="68580" rIns="109728" bIns="6858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sz="1800" b="1" dirty="0">
                <a:solidFill>
                  <a:schemeClr val="bg1"/>
                </a:solidFill>
                <a:latin typeface="Segoe UI"/>
              </a:rPr>
              <a:t>“</a:t>
            </a:r>
            <a:r>
              <a:rPr sz="1800" b="1" dirty="0" err="1">
                <a:solidFill>
                  <a:schemeClr val="bg1"/>
                </a:solidFill>
                <a:latin typeface="Segoe UI"/>
              </a:rPr>
              <a:t>DevOps</a:t>
            </a:r>
            <a:r>
              <a:rPr sz="1800" dirty="0">
                <a:solidFill>
                  <a:schemeClr val="bg1"/>
                </a:solidFill>
                <a:latin typeface="Segoe UI"/>
              </a:rPr>
              <a:t> </a:t>
            </a:r>
            <a:r>
              <a:rPr sz="1800" dirty="0" err="1">
                <a:solidFill>
                  <a:schemeClr val="bg1"/>
                </a:solidFill>
                <a:latin typeface="Segoe UI"/>
              </a:rPr>
              <a:t>ist</a:t>
            </a:r>
            <a:r>
              <a:rPr sz="1800" dirty="0">
                <a:solidFill>
                  <a:schemeClr val="bg1"/>
                </a:solidFill>
                <a:latin typeface="Segoe UI"/>
              </a:rPr>
              <a:t/>
            </a:r>
            <a:br>
              <a:rPr sz="1800" dirty="0">
                <a:solidFill>
                  <a:schemeClr val="bg1"/>
                </a:solidFill>
                <a:latin typeface="Segoe UI"/>
              </a:rPr>
            </a:br>
            <a:r>
              <a:rPr sz="1800" dirty="0">
                <a:solidFill>
                  <a:schemeClr val="bg1"/>
                </a:solidFill>
                <a:latin typeface="Segoe UI"/>
              </a:rPr>
              <a:t>Feature Switches.”</a:t>
            </a:r>
          </a:p>
        </p:txBody>
      </p:sp>
      <p:sp>
        <p:nvSpPr>
          <p:cNvPr id="23" name="Title 1"/>
          <p:cNvSpPr txBox="1">
            <a:spLocks/>
          </p:cNvSpPr>
          <p:nvPr/>
        </p:nvSpPr>
        <p:spPr>
          <a:xfrm>
            <a:off x="215516" y="3958235"/>
            <a:ext cx="2214254" cy="529100"/>
          </a:xfrm>
          <a:prstGeom prst="rect">
            <a:avLst/>
          </a:prstGeom>
        </p:spPr>
        <p:txBody>
          <a:bodyPr vert="horz" wrap="square" lIns="109728" tIns="68580" rIns="109728" bIns="6858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1800" b="1" dirty="0">
                <a:solidFill>
                  <a:schemeClr val="bg1"/>
                </a:solidFill>
                <a:latin typeface="Segoe UI"/>
              </a:rPr>
              <a:t>“</a:t>
            </a:r>
            <a:r>
              <a:rPr sz="1800" b="1" dirty="0" err="1">
                <a:solidFill>
                  <a:schemeClr val="bg1"/>
                </a:solidFill>
                <a:latin typeface="Segoe UI"/>
              </a:rPr>
              <a:t>DevOps</a:t>
            </a:r>
            <a:r>
              <a:rPr sz="1800" dirty="0">
                <a:solidFill>
                  <a:schemeClr val="bg1"/>
                </a:solidFill>
                <a:latin typeface="Segoe UI"/>
              </a:rPr>
              <a:t> </a:t>
            </a:r>
            <a:r>
              <a:rPr sz="1800" dirty="0" err="1">
                <a:solidFill>
                  <a:schemeClr val="bg1"/>
                </a:solidFill>
                <a:latin typeface="Segoe UI"/>
              </a:rPr>
              <a:t>ist</a:t>
            </a:r>
            <a:r>
              <a:rPr sz="1800" dirty="0">
                <a:solidFill>
                  <a:schemeClr val="bg1"/>
                </a:solidFill>
                <a:latin typeface="Segoe UI"/>
              </a:rPr>
              <a:t> </a:t>
            </a:r>
            <a:r>
              <a:rPr lang="de-DE" sz="1800" dirty="0">
                <a:solidFill>
                  <a:schemeClr val="bg1"/>
                </a:solidFill>
                <a:latin typeface="Segoe UI"/>
              </a:rPr>
              <a:t>k</a:t>
            </a:r>
            <a:r>
              <a:rPr sz="1800" dirty="0" err="1">
                <a:solidFill>
                  <a:schemeClr val="bg1"/>
                </a:solidFill>
                <a:latin typeface="Segoe UI"/>
              </a:rPr>
              <a:t>leine</a:t>
            </a:r>
            <a:r>
              <a:rPr sz="1800" dirty="0">
                <a:solidFill>
                  <a:schemeClr val="bg1"/>
                </a:solidFill>
                <a:latin typeface="Segoe UI"/>
              </a:rPr>
              <a:t/>
            </a:r>
            <a:br>
              <a:rPr sz="1800" dirty="0">
                <a:solidFill>
                  <a:schemeClr val="bg1"/>
                </a:solidFill>
                <a:latin typeface="Segoe UI"/>
              </a:rPr>
            </a:br>
            <a:r>
              <a:rPr sz="1800" dirty="0" err="1">
                <a:solidFill>
                  <a:schemeClr val="bg1"/>
                </a:solidFill>
                <a:latin typeface="Segoe UI"/>
              </a:rPr>
              <a:t>Bereitstellungen</a:t>
            </a:r>
            <a:r>
              <a:rPr sz="1800" dirty="0">
                <a:solidFill>
                  <a:schemeClr val="bg1"/>
                </a:solidFill>
                <a:latin typeface="Segoe UI"/>
              </a:rPr>
              <a:t>.”</a:t>
            </a:r>
          </a:p>
        </p:txBody>
      </p:sp>
    </p:spTree>
    <p:extLst>
      <p:ext uri="{BB962C8B-B14F-4D97-AF65-F5344CB8AC3E}">
        <p14:creationId xmlns:p14="http://schemas.microsoft.com/office/powerpoint/2010/main" val="3734846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2" name="Group 91"/>
          <p:cNvGrpSpPr/>
          <p:nvPr/>
        </p:nvGrpSpPr>
        <p:grpSpPr>
          <a:xfrm>
            <a:off x="1882948" y="339502"/>
            <a:ext cx="5378104" cy="4076151"/>
            <a:chOff x="1546460" y="114897"/>
            <a:chExt cx="6009333" cy="4554569"/>
          </a:xfrm>
        </p:grpSpPr>
        <p:sp>
          <p:nvSpPr>
            <p:cNvPr id="49" name="Freeform 240"/>
            <p:cNvSpPr>
              <a:spLocks noEditPoints="1"/>
            </p:cNvSpPr>
            <p:nvPr/>
          </p:nvSpPr>
          <p:spPr bwMode="auto">
            <a:xfrm>
              <a:off x="1680660" y="1560549"/>
              <a:ext cx="1891991" cy="1826709"/>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solidFill>
              <a:srgbClr val="1B5C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51" name="Freeform 241"/>
            <p:cNvSpPr>
              <a:spLocks noEditPoints="1"/>
            </p:cNvSpPr>
            <p:nvPr/>
          </p:nvSpPr>
          <p:spPr bwMode="auto">
            <a:xfrm>
              <a:off x="5575679" y="1584866"/>
              <a:ext cx="1813413" cy="1794269"/>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solidFill>
              <a:srgbClr val="1B5C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52" name="Freeform 239"/>
            <p:cNvSpPr>
              <a:spLocks noEditPoints="1"/>
            </p:cNvSpPr>
            <p:nvPr/>
          </p:nvSpPr>
          <p:spPr bwMode="auto">
            <a:xfrm>
              <a:off x="1691680" y="591530"/>
              <a:ext cx="5694342" cy="3749620"/>
            </a:xfrm>
            <a:custGeom>
              <a:avLst/>
              <a:gdLst>
                <a:gd name="T0" fmla="*/ 650 w 1300"/>
                <a:gd name="T1" fmla="*/ 0 h 780"/>
                <a:gd name="T2" fmla="*/ 0 w 1300"/>
                <a:gd name="T3" fmla="*/ 390 h 780"/>
                <a:gd name="T4" fmla="*/ 650 w 1300"/>
                <a:gd name="T5" fmla="*/ 780 h 780"/>
                <a:gd name="T6" fmla="*/ 1300 w 1300"/>
                <a:gd name="T7" fmla="*/ 390 h 780"/>
                <a:gd name="T8" fmla="*/ 650 w 1300"/>
                <a:gd name="T9" fmla="*/ 0 h 780"/>
                <a:gd name="T10" fmla="*/ 650 w 1300"/>
                <a:gd name="T11" fmla="*/ 761 h 780"/>
                <a:gd name="T12" fmla="*/ 14 w 1300"/>
                <a:gd name="T13" fmla="*/ 390 h 780"/>
                <a:gd name="T14" fmla="*/ 650 w 1300"/>
                <a:gd name="T15" fmla="*/ 20 h 780"/>
                <a:gd name="T16" fmla="*/ 1285 w 1300"/>
                <a:gd name="T17" fmla="*/ 390 h 780"/>
                <a:gd name="T18" fmla="*/ 650 w 1300"/>
                <a:gd name="T19" fmla="*/ 76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0" h="780">
                  <a:moveTo>
                    <a:pt x="650" y="0"/>
                  </a:moveTo>
                  <a:cubicBezTo>
                    <a:pt x="291" y="0"/>
                    <a:pt x="0" y="175"/>
                    <a:pt x="0" y="390"/>
                  </a:cubicBezTo>
                  <a:cubicBezTo>
                    <a:pt x="0" y="606"/>
                    <a:pt x="291" y="780"/>
                    <a:pt x="650" y="780"/>
                  </a:cubicBezTo>
                  <a:cubicBezTo>
                    <a:pt x="1009" y="780"/>
                    <a:pt x="1300" y="606"/>
                    <a:pt x="1300" y="390"/>
                  </a:cubicBezTo>
                  <a:cubicBezTo>
                    <a:pt x="1300" y="175"/>
                    <a:pt x="1009" y="0"/>
                    <a:pt x="650" y="0"/>
                  </a:cubicBezTo>
                  <a:close/>
                  <a:moveTo>
                    <a:pt x="650" y="761"/>
                  </a:moveTo>
                  <a:cubicBezTo>
                    <a:pt x="299" y="761"/>
                    <a:pt x="14" y="595"/>
                    <a:pt x="14" y="390"/>
                  </a:cubicBezTo>
                  <a:cubicBezTo>
                    <a:pt x="14" y="186"/>
                    <a:pt x="299" y="20"/>
                    <a:pt x="650" y="20"/>
                  </a:cubicBezTo>
                  <a:cubicBezTo>
                    <a:pt x="1001" y="20"/>
                    <a:pt x="1285" y="186"/>
                    <a:pt x="1285" y="390"/>
                  </a:cubicBezTo>
                  <a:cubicBezTo>
                    <a:pt x="1285" y="595"/>
                    <a:pt x="1001" y="761"/>
                    <a:pt x="650" y="761"/>
                  </a:cubicBezTo>
                  <a:close/>
                </a:path>
              </a:pathLst>
            </a:custGeom>
            <a:solidFill>
              <a:srgbClr val="2FAF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a:ea typeface="+mn-ea"/>
                <a:cs typeface="+mn-cs"/>
              </a:endParaRPr>
            </a:p>
          </p:txBody>
        </p:sp>
        <p:grpSp>
          <p:nvGrpSpPr>
            <p:cNvPr id="53" name="Group 4"/>
            <p:cNvGrpSpPr/>
            <p:nvPr/>
          </p:nvGrpSpPr>
          <p:grpSpPr>
            <a:xfrm>
              <a:off x="7176166" y="2198381"/>
              <a:ext cx="379627" cy="236823"/>
              <a:chOff x="1473341" y="3711745"/>
              <a:chExt cx="480262" cy="353555"/>
            </a:xfrm>
            <a:solidFill>
              <a:srgbClr val="2FAFE9"/>
            </a:solidFill>
          </p:grpSpPr>
          <p:sp>
            <p:nvSpPr>
              <p:cNvPr id="54" name="Isosceles Triangle 236"/>
              <p:cNvSpPr/>
              <p:nvPr/>
            </p:nvSpPr>
            <p:spPr bwMode="auto">
              <a:xfrm>
                <a:off x="1521192" y="3711745"/>
                <a:ext cx="402336" cy="243838"/>
              </a:xfrm>
              <a:prstGeom prst="triangle">
                <a:avLst/>
              </a:prstGeom>
              <a:solidFill>
                <a:srgbClr val="FFFFFF"/>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Isosceles Triangle 235"/>
              <p:cNvSpPr/>
              <p:nvPr/>
            </p:nvSpPr>
            <p:spPr bwMode="auto">
              <a:xfrm>
                <a:off x="1473341" y="3774232"/>
                <a:ext cx="480262" cy="291068"/>
              </a:xfrm>
              <a:prstGeom prst="triangle">
                <a:avLst/>
              </a:prstGeom>
              <a:grp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56" name="Group 8"/>
            <p:cNvGrpSpPr/>
            <p:nvPr/>
          </p:nvGrpSpPr>
          <p:grpSpPr>
            <a:xfrm rot="16200000">
              <a:off x="6323999" y="1526348"/>
              <a:ext cx="358450" cy="214166"/>
              <a:chOff x="1473341" y="3774232"/>
              <a:chExt cx="480262" cy="292167"/>
            </a:xfrm>
            <a:solidFill>
              <a:srgbClr val="2FAFE9"/>
            </a:solidFill>
          </p:grpSpPr>
          <p:sp>
            <p:nvSpPr>
              <p:cNvPr id="57" name="Isosceles Triangle 233"/>
              <p:cNvSpPr/>
              <p:nvPr/>
            </p:nvSpPr>
            <p:spPr bwMode="auto">
              <a:xfrm>
                <a:off x="1473341" y="3774232"/>
                <a:ext cx="480262" cy="291068"/>
              </a:xfrm>
              <a:prstGeom prst="triangle">
                <a:avLst/>
              </a:prstGeom>
              <a:solidFill>
                <a:srgbClr val="FFFFFF"/>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8" name="Isosceles Triangle 234"/>
              <p:cNvSpPr/>
              <p:nvPr/>
            </p:nvSpPr>
            <p:spPr bwMode="auto">
              <a:xfrm>
                <a:off x="1512304" y="3822559"/>
                <a:ext cx="402336" cy="243840"/>
              </a:xfrm>
              <a:prstGeom prst="triangle">
                <a:avLst/>
              </a:prstGeom>
              <a:solidFill>
                <a:srgbClr val="1B5CA9"/>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59" name="Group 10"/>
            <p:cNvGrpSpPr/>
            <p:nvPr/>
          </p:nvGrpSpPr>
          <p:grpSpPr>
            <a:xfrm rot="5400000">
              <a:off x="2661793" y="3236811"/>
              <a:ext cx="326487" cy="201906"/>
              <a:chOff x="1473341" y="3774232"/>
              <a:chExt cx="480262" cy="292168"/>
            </a:xfrm>
            <a:solidFill>
              <a:srgbClr val="2FAFE9"/>
            </a:solidFill>
          </p:grpSpPr>
          <p:sp>
            <p:nvSpPr>
              <p:cNvPr id="60" name="Isosceles Triangle 231"/>
              <p:cNvSpPr/>
              <p:nvPr/>
            </p:nvSpPr>
            <p:spPr bwMode="auto">
              <a:xfrm>
                <a:off x="1473341" y="3774232"/>
                <a:ext cx="480262" cy="291068"/>
              </a:xfrm>
              <a:prstGeom prst="triangle">
                <a:avLst/>
              </a:prstGeom>
              <a:solidFill>
                <a:srgbClr val="FFFFFF"/>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 name="Isosceles Triangle 232"/>
              <p:cNvSpPr/>
              <p:nvPr/>
            </p:nvSpPr>
            <p:spPr bwMode="auto">
              <a:xfrm>
                <a:off x="1512304" y="3822560"/>
                <a:ext cx="402336" cy="243840"/>
              </a:xfrm>
              <a:prstGeom prst="triangle">
                <a:avLst/>
              </a:prstGeom>
              <a:solidFill>
                <a:srgbClr val="1B5CA9"/>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2" name="TextBox 61"/>
            <p:cNvSpPr txBox="1"/>
            <p:nvPr/>
          </p:nvSpPr>
          <p:spPr>
            <a:xfrm>
              <a:off x="5860506" y="2278476"/>
              <a:ext cx="1236590" cy="309510"/>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kern="0" dirty="0" smtClean="0">
                  <a:gradFill>
                    <a:gsLst>
                      <a:gs pos="20354">
                        <a:srgbClr val="000000"/>
                      </a:gs>
                      <a:gs pos="54000">
                        <a:srgbClr val="000000"/>
                      </a:gs>
                    </a:gsLst>
                    <a:lin ang="5400000" scaled="0"/>
                  </a:gradFill>
                  <a:latin typeface="Segoe UI Light"/>
                </a:rPr>
                <a:t>Operation</a:t>
              </a:r>
              <a:endParaRPr lang="en-US" kern="0" dirty="0">
                <a:gradFill>
                  <a:gsLst>
                    <a:gs pos="20354">
                      <a:srgbClr val="000000"/>
                    </a:gs>
                    <a:gs pos="54000">
                      <a:srgbClr val="000000"/>
                    </a:gs>
                  </a:gsLst>
                  <a:lin ang="5400000" scaled="0"/>
                </a:gradFill>
                <a:latin typeface="Segoe UI Light"/>
              </a:endParaRPr>
            </a:p>
          </p:txBody>
        </p:sp>
        <p:sp>
          <p:nvSpPr>
            <p:cNvPr id="63" name="TextBox 62"/>
            <p:cNvSpPr txBox="1"/>
            <p:nvPr/>
          </p:nvSpPr>
          <p:spPr>
            <a:xfrm>
              <a:off x="1720846" y="2278476"/>
              <a:ext cx="1930875" cy="309510"/>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kern="0" dirty="0">
                  <a:gradFill>
                    <a:gsLst>
                      <a:gs pos="20354">
                        <a:srgbClr val="000000"/>
                      </a:gs>
                      <a:gs pos="54000">
                        <a:srgbClr val="000000"/>
                      </a:gs>
                    </a:gsLst>
                    <a:lin ang="5400000" scaled="0"/>
                  </a:gradFill>
                  <a:latin typeface="Segoe UI Light"/>
                </a:rPr>
                <a:t>Development </a:t>
              </a:r>
            </a:p>
          </p:txBody>
        </p:sp>
        <p:sp>
          <p:nvSpPr>
            <p:cNvPr id="64" name="TextBox 93"/>
            <p:cNvSpPr txBox="1"/>
            <p:nvPr/>
          </p:nvSpPr>
          <p:spPr>
            <a:xfrm>
              <a:off x="3934661" y="2541645"/>
              <a:ext cx="1291418" cy="275120"/>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kern="0" dirty="0">
                  <a:gradFill>
                    <a:gsLst>
                      <a:gs pos="20354">
                        <a:srgbClr val="000000"/>
                      </a:gs>
                      <a:gs pos="54000">
                        <a:srgbClr val="000000"/>
                      </a:gs>
                    </a:gsLst>
                    <a:lin ang="5400000" scaled="0"/>
                  </a:gradFill>
                  <a:latin typeface="Segoe UI Light"/>
                </a:rPr>
                <a:t>Collaboration</a:t>
              </a:r>
            </a:p>
          </p:txBody>
        </p:sp>
        <p:sp>
          <p:nvSpPr>
            <p:cNvPr id="65" name="Rectangle 17"/>
            <p:cNvSpPr/>
            <p:nvPr/>
          </p:nvSpPr>
          <p:spPr bwMode="auto">
            <a:xfrm>
              <a:off x="3047381" y="290461"/>
              <a:ext cx="1530215" cy="763374"/>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defRPr/>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17"/>
            <p:cNvSpPr/>
            <p:nvPr/>
          </p:nvSpPr>
          <p:spPr bwMode="auto">
            <a:xfrm>
              <a:off x="3047381" y="266901"/>
              <a:ext cx="1446436" cy="961021"/>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defRPr/>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67" name="Freeform 12"/>
            <p:cNvSpPr>
              <a:spLocks/>
            </p:cNvSpPr>
            <p:nvPr/>
          </p:nvSpPr>
          <p:spPr bwMode="auto">
            <a:xfrm>
              <a:off x="3330906" y="262410"/>
              <a:ext cx="917770" cy="22489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noFill/>
            <a:ln>
              <a:noFill/>
            </a:ln>
            <a:effectLst/>
            <a:extLst/>
          </p:spPr>
          <p:txBody>
            <a:bodyPr vert="horz" wrap="square" lIns="91427" tIns="0" rIns="91427" bIns="0" numCol="1" anchor="ctr" anchorCtr="0" compatLnSpc="1">
              <a:prstTxWarp prst="textNoShape">
                <a:avLst/>
              </a:prstTxWarp>
            </a:bodyPr>
            <a:lstStyle/>
            <a:p>
              <a:pPr marL="0" marR="0" lvl="0" indent="0" algn="ctr" defTabSz="932597" eaLnBrk="1" fontAlgn="auto" latinLnBrk="0" hangingPunct="1">
                <a:lnSpc>
                  <a:spcPct val="90000"/>
                </a:lnSpc>
                <a:spcBef>
                  <a:spcPts val="0"/>
                </a:spcBef>
                <a:spcAft>
                  <a:spcPts val="0"/>
                </a:spcAft>
                <a:buClrTx/>
                <a:buSzTx/>
                <a:buFontTx/>
                <a:buNone/>
                <a:tabLst/>
                <a:defRPr/>
              </a:pPr>
              <a:r>
                <a:rPr kumimoji="0" lang="en-US" sz="800" b="1" i="0" u="none" strike="noStrike" kern="0" cap="none" spc="0" normalizeH="0" baseline="0" noProof="0" dirty="0" smtClean="0">
                  <a:ln>
                    <a:noFill/>
                  </a:ln>
                  <a:gradFill>
                    <a:gsLst>
                      <a:gs pos="0">
                        <a:srgbClr val="3F3F3F"/>
                      </a:gs>
                      <a:gs pos="100000">
                        <a:srgbClr val="3F3F3F"/>
                      </a:gs>
                    </a:gsLst>
                    <a:lin ang="5400000" scaled="1"/>
                  </a:gradFill>
                  <a:effectLst/>
                  <a:uLnTx/>
                  <a:uFillTx/>
                </a:rPr>
                <a:t>Backlog</a:t>
              </a:r>
              <a:endParaRPr kumimoji="0" lang="en-US" sz="800" b="1" i="0" u="none" strike="noStrike" kern="0" cap="none" spc="0" normalizeH="0" baseline="0" noProof="0" dirty="0">
                <a:ln>
                  <a:noFill/>
                </a:ln>
                <a:gradFill>
                  <a:gsLst>
                    <a:gs pos="0">
                      <a:srgbClr val="3F3F3F"/>
                    </a:gs>
                    <a:gs pos="100000">
                      <a:srgbClr val="3F3F3F"/>
                    </a:gs>
                  </a:gsLst>
                  <a:lin ang="5400000" scaled="1"/>
                </a:gradFill>
                <a:effectLst/>
                <a:uLnTx/>
                <a:uFillTx/>
              </a:endParaRPr>
            </a:p>
          </p:txBody>
        </p:sp>
        <p:grpSp>
          <p:nvGrpSpPr>
            <p:cNvPr id="68" name="Group 22"/>
            <p:cNvGrpSpPr/>
            <p:nvPr/>
          </p:nvGrpSpPr>
          <p:grpSpPr>
            <a:xfrm rot="16200000">
              <a:off x="4467897" y="504006"/>
              <a:ext cx="335846" cy="281004"/>
              <a:chOff x="1473341" y="3774232"/>
              <a:chExt cx="480262" cy="292168"/>
            </a:xfrm>
            <a:solidFill>
              <a:srgbClr val="2FAFE9"/>
            </a:solidFill>
          </p:grpSpPr>
          <p:sp>
            <p:nvSpPr>
              <p:cNvPr id="69" name="Isosceles Triangle 24"/>
              <p:cNvSpPr/>
              <p:nvPr/>
            </p:nvSpPr>
            <p:spPr bwMode="auto">
              <a:xfrm>
                <a:off x="1473341" y="3774232"/>
                <a:ext cx="480262" cy="291068"/>
              </a:xfrm>
              <a:prstGeom prst="triangle">
                <a:avLst/>
              </a:prstGeom>
              <a:grp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defRPr/>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Isosceles Triangle 25"/>
              <p:cNvSpPr/>
              <p:nvPr/>
            </p:nvSpPr>
            <p:spPr bwMode="auto">
              <a:xfrm>
                <a:off x="1512304" y="3822560"/>
                <a:ext cx="402336" cy="243840"/>
              </a:xfrm>
              <a:prstGeom prst="triangle">
                <a:avLst/>
              </a:prstGeom>
              <a:grp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defRPr/>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71" name="TextBox 23"/>
            <p:cNvSpPr txBox="1"/>
            <p:nvPr/>
          </p:nvSpPr>
          <p:spPr>
            <a:xfrm>
              <a:off x="3343116" y="114897"/>
              <a:ext cx="917068" cy="180548"/>
            </a:xfrm>
            <a:prstGeom prst="rect">
              <a:avLst/>
            </a:prstGeom>
            <a:noFill/>
          </p:spPr>
          <p:txBody>
            <a:bodyPr wrap="none" lIns="0" tIns="0" rIns="0" bIns="0" rtlCol="0" anchor="ctr">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gradFill>
                    <a:gsLst>
                      <a:gs pos="0">
                        <a:srgbClr val="3F3F3F"/>
                      </a:gs>
                      <a:gs pos="100000">
                        <a:srgbClr val="3F3F3F"/>
                      </a:gs>
                    </a:gsLst>
                    <a:lin ang="5400000" scaled="1"/>
                  </a:gradFill>
                  <a:effectLst/>
                  <a:uLnTx/>
                  <a:uFillTx/>
                </a:rPr>
                <a:t>Requirements</a:t>
              </a:r>
              <a:endParaRPr kumimoji="0" lang="en-US" sz="1050" b="0" i="0" u="none" strike="noStrike" kern="0" cap="none" spc="0" normalizeH="0" baseline="0" noProof="0" dirty="0">
                <a:ln>
                  <a:noFill/>
                </a:ln>
                <a:gradFill>
                  <a:gsLst>
                    <a:gs pos="0">
                      <a:srgbClr val="3F3F3F"/>
                    </a:gs>
                    <a:gs pos="100000">
                      <a:srgbClr val="3F3F3F"/>
                    </a:gs>
                  </a:gsLst>
                  <a:lin ang="5400000" scaled="1"/>
                </a:gradFill>
                <a:effectLst/>
                <a:uLnTx/>
                <a:uFillTx/>
              </a:endParaRPr>
            </a:p>
          </p:txBody>
        </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570" y="1382150"/>
              <a:ext cx="1738298" cy="1343230"/>
            </a:xfrm>
            <a:prstGeom prst="rect">
              <a:avLst/>
            </a:prstGeom>
          </p:spPr>
        </p:pic>
        <p:sp>
          <p:nvSpPr>
            <p:cNvPr id="73" name="Arrow"/>
            <p:cNvSpPr/>
            <p:nvPr/>
          </p:nvSpPr>
          <p:spPr bwMode="auto">
            <a:xfrm>
              <a:off x="3582629" y="2764050"/>
              <a:ext cx="1995055" cy="421759"/>
            </a:xfrm>
            <a:prstGeom prst="leftRightArrow">
              <a:avLst/>
            </a:prstGeom>
            <a:solidFill>
              <a:srgbClr val="D52D1A"/>
            </a:solidFill>
            <a:ln>
              <a:noFill/>
            </a:ln>
          </p:spPr>
          <p:txBody>
            <a:bodyPr vert="horz" wrap="square" lIns="91440" tIns="45720" rIns="91440" bIns="45720" numCol="1" anchor="t" anchorCtr="0" compatLnSpc="1">
              <a:prstTxWarp prst="textNoShape">
                <a:avLst/>
              </a:prstTxWarp>
            </a:bodyPr>
            <a:lstStyle/>
            <a:p>
              <a:pPr marL="0" marR="0" lvl="0" indent="0" algn="ctr" defTabSz="932468"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err="1" smtClean="0">
                <a:ln>
                  <a:noFill/>
                </a:ln>
                <a:solidFill>
                  <a:srgbClr val="000000"/>
                </a:solidFill>
                <a:effectLst/>
                <a:uLnTx/>
                <a:uFillTx/>
              </a:endParaRPr>
            </a:p>
          </p:txBody>
        </p:sp>
        <p:sp>
          <p:nvSpPr>
            <p:cNvPr id="74" name="Rectangle 73"/>
            <p:cNvSpPr/>
            <p:nvPr/>
          </p:nvSpPr>
          <p:spPr bwMode="auto">
            <a:xfrm>
              <a:off x="3668570" y="3942295"/>
              <a:ext cx="1753380" cy="727171"/>
            </a:xfrm>
            <a:prstGeom prst="rect">
              <a:avLst/>
            </a:prstGeom>
            <a:solidFill>
              <a:srgbClr val="FFFFFF"/>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75" name="Picture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5350" y="3970040"/>
              <a:ext cx="758124" cy="585823"/>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3726" y="3942295"/>
              <a:ext cx="941045" cy="727171"/>
            </a:xfrm>
            <a:prstGeom prst="rect">
              <a:avLst/>
            </a:prstGeom>
          </p:spPr>
        </p:pic>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64158" y="3993233"/>
              <a:ext cx="758124" cy="585823"/>
            </a:xfrm>
            <a:prstGeom prst="rect">
              <a:avLst/>
            </a:prstGeom>
          </p:spPr>
        </p:pic>
        <p:grpSp>
          <p:nvGrpSpPr>
            <p:cNvPr id="81" name="Group 3"/>
            <p:cNvGrpSpPr/>
            <p:nvPr/>
          </p:nvGrpSpPr>
          <p:grpSpPr>
            <a:xfrm rot="10800000">
              <a:off x="1548498" y="2527553"/>
              <a:ext cx="388468" cy="202395"/>
              <a:chOff x="1473341" y="3774232"/>
              <a:chExt cx="480262" cy="292168"/>
            </a:xfrm>
            <a:solidFill>
              <a:srgbClr val="FFFFFF"/>
            </a:solidFill>
          </p:grpSpPr>
          <p:sp>
            <p:nvSpPr>
              <p:cNvPr id="82" name="Isosceles Triangle 237"/>
              <p:cNvSpPr/>
              <p:nvPr/>
            </p:nvSpPr>
            <p:spPr bwMode="auto">
              <a:xfrm>
                <a:off x="1473341" y="3774232"/>
                <a:ext cx="480262" cy="291068"/>
              </a:xfrm>
              <a:prstGeom prst="triangle">
                <a:avLst/>
              </a:prstGeom>
              <a:grp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3" name="Isosceles Triangle 238"/>
              <p:cNvSpPr/>
              <p:nvPr/>
            </p:nvSpPr>
            <p:spPr bwMode="auto">
              <a:xfrm>
                <a:off x="1512304" y="3822560"/>
                <a:ext cx="402336" cy="243840"/>
              </a:xfrm>
              <a:prstGeom prst="triangle">
                <a:avLst/>
              </a:prstGeom>
              <a:grp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84" name="Group 3"/>
            <p:cNvGrpSpPr/>
            <p:nvPr/>
          </p:nvGrpSpPr>
          <p:grpSpPr>
            <a:xfrm rot="10800000">
              <a:off x="1546460" y="2483904"/>
              <a:ext cx="388468" cy="202395"/>
              <a:chOff x="1473341" y="3774232"/>
              <a:chExt cx="480262" cy="292168"/>
            </a:xfrm>
            <a:solidFill>
              <a:srgbClr val="2FAFE9"/>
            </a:solidFill>
          </p:grpSpPr>
          <p:sp>
            <p:nvSpPr>
              <p:cNvPr id="85" name="Isosceles Triangle 237"/>
              <p:cNvSpPr/>
              <p:nvPr/>
            </p:nvSpPr>
            <p:spPr bwMode="auto">
              <a:xfrm>
                <a:off x="1473341" y="3774232"/>
                <a:ext cx="480262" cy="291068"/>
              </a:xfrm>
              <a:prstGeom prst="triangle">
                <a:avLst/>
              </a:prstGeom>
              <a:grp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defRPr/>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6" name="Isosceles Triangle 238"/>
              <p:cNvSpPr/>
              <p:nvPr/>
            </p:nvSpPr>
            <p:spPr bwMode="auto">
              <a:xfrm>
                <a:off x="1512304" y="3822560"/>
                <a:ext cx="402336" cy="243840"/>
              </a:xfrm>
              <a:prstGeom prst="triangle">
                <a:avLst/>
              </a:prstGeom>
              <a:grp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defRPr/>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87" name="Freeform 31"/>
            <p:cNvSpPr>
              <a:spLocks noEditPoints="1"/>
            </p:cNvSpPr>
            <p:nvPr/>
          </p:nvSpPr>
          <p:spPr bwMode="auto">
            <a:xfrm>
              <a:off x="3136890" y="381461"/>
              <a:ext cx="1320741" cy="651025"/>
            </a:xfrm>
            <a:custGeom>
              <a:avLst/>
              <a:gdLst>
                <a:gd name="T0" fmla="*/ 176 w 266"/>
                <a:gd name="T1" fmla="*/ 42 h 116"/>
                <a:gd name="T2" fmla="*/ 176 w 266"/>
                <a:gd name="T3" fmla="*/ 100 h 116"/>
                <a:gd name="T4" fmla="*/ 176 w 266"/>
                <a:gd name="T5" fmla="*/ 100 h 116"/>
                <a:gd name="T6" fmla="*/ 133 w 266"/>
                <a:gd name="T7" fmla="*/ 116 h 116"/>
                <a:gd name="T8" fmla="*/ 89 w 266"/>
                <a:gd name="T9" fmla="*/ 100 h 116"/>
                <a:gd name="T10" fmla="*/ 89 w 266"/>
                <a:gd name="T11" fmla="*/ 100 h 116"/>
                <a:gd name="T12" fmla="*/ 89 w 266"/>
                <a:gd name="T13" fmla="*/ 100 h 116"/>
                <a:gd name="T14" fmla="*/ 89 w 266"/>
                <a:gd name="T15" fmla="*/ 99 h 116"/>
                <a:gd name="T16" fmla="*/ 89 w 266"/>
                <a:gd name="T17" fmla="*/ 99 h 116"/>
                <a:gd name="T18" fmla="*/ 89 w 266"/>
                <a:gd name="T19" fmla="*/ 42 h 116"/>
                <a:gd name="T20" fmla="*/ 133 w 266"/>
                <a:gd name="T21" fmla="*/ 54 h 116"/>
                <a:gd name="T22" fmla="*/ 176 w 266"/>
                <a:gd name="T23" fmla="*/ 42 h 116"/>
                <a:gd name="T24" fmla="*/ 133 w 266"/>
                <a:gd name="T25" fmla="*/ 51 h 116"/>
                <a:gd name="T26" fmla="*/ 176 w 266"/>
                <a:gd name="T27" fmla="*/ 35 h 116"/>
                <a:gd name="T28" fmla="*/ 133 w 266"/>
                <a:gd name="T29" fmla="*/ 19 h 116"/>
                <a:gd name="T30" fmla="*/ 89 w 266"/>
                <a:gd name="T31" fmla="*/ 35 h 116"/>
                <a:gd name="T32" fmla="*/ 133 w 266"/>
                <a:gd name="T33" fmla="*/ 51 h 116"/>
                <a:gd name="T34" fmla="*/ 222 w 266"/>
                <a:gd name="T35" fmla="*/ 36 h 116"/>
                <a:gd name="T36" fmla="*/ 179 w 266"/>
                <a:gd name="T37" fmla="*/ 24 h 116"/>
                <a:gd name="T38" fmla="*/ 179 w 266"/>
                <a:gd name="T39" fmla="*/ 80 h 116"/>
                <a:gd name="T40" fmla="*/ 178 w 266"/>
                <a:gd name="T41" fmla="*/ 81 h 116"/>
                <a:gd name="T42" fmla="*/ 179 w 266"/>
                <a:gd name="T43" fmla="*/ 81 h 116"/>
                <a:gd name="T44" fmla="*/ 179 w 266"/>
                <a:gd name="T45" fmla="*/ 82 h 116"/>
                <a:gd name="T46" fmla="*/ 179 w 266"/>
                <a:gd name="T47" fmla="*/ 82 h 116"/>
                <a:gd name="T48" fmla="*/ 222 w 266"/>
                <a:gd name="T49" fmla="*/ 97 h 116"/>
                <a:gd name="T50" fmla="*/ 266 w 266"/>
                <a:gd name="T51" fmla="*/ 82 h 116"/>
                <a:gd name="T52" fmla="*/ 266 w 266"/>
                <a:gd name="T53" fmla="*/ 82 h 116"/>
                <a:gd name="T54" fmla="*/ 266 w 266"/>
                <a:gd name="T55" fmla="*/ 23 h 116"/>
                <a:gd name="T56" fmla="*/ 222 w 266"/>
                <a:gd name="T57" fmla="*/ 36 h 116"/>
                <a:gd name="T58" fmla="*/ 222 w 266"/>
                <a:gd name="T59" fmla="*/ 33 h 116"/>
                <a:gd name="T60" fmla="*/ 266 w 266"/>
                <a:gd name="T61" fmla="*/ 16 h 116"/>
                <a:gd name="T62" fmla="*/ 222 w 266"/>
                <a:gd name="T63" fmla="*/ 0 h 116"/>
                <a:gd name="T64" fmla="*/ 178 w 266"/>
                <a:gd name="T65" fmla="*/ 16 h 116"/>
                <a:gd name="T66" fmla="*/ 222 w 266"/>
                <a:gd name="T67" fmla="*/ 33 h 116"/>
                <a:gd name="T68" fmla="*/ 43 w 266"/>
                <a:gd name="T69" fmla="*/ 36 h 116"/>
                <a:gd name="T70" fmla="*/ 0 w 266"/>
                <a:gd name="T71" fmla="*/ 24 h 116"/>
                <a:gd name="T72" fmla="*/ 0 w 266"/>
                <a:gd name="T73" fmla="*/ 81 h 116"/>
                <a:gd name="T74" fmla="*/ 0 w 266"/>
                <a:gd name="T75" fmla="*/ 81 h 116"/>
                <a:gd name="T76" fmla="*/ 0 w 266"/>
                <a:gd name="T77" fmla="*/ 82 h 116"/>
                <a:gd name="T78" fmla="*/ 0 w 266"/>
                <a:gd name="T79" fmla="*/ 82 h 116"/>
                <a:gd name="T80" fmla="*/ 0 w 266"/>
                <a:gd name="T81" fmla="*/ 82 h 116"/>
                <a:gd name="T82" fmla="*/ 43 w 266"/>
                <a:gd name="T83" fmla="*/ 98 h 116"/>
                <a:gd name="T84" fmla="*/ 87 w 266"/>
                <a:gd name="T85" fmla="*/ 82 h 116"/>
                <a:gd name="T86" fmla="*/ 87 w 266"/>
                <a:gd name="T87" fmla="*/ 82 h 116"/>
                <a:gd name="T88" fmla="*/ 87 w 266"/>
                <a:gd name="T89" fmla="*/ 24 h 116"/>
                <a:gd name="T90" fmla="*/ 43 w 266"/>
                <a:gd name="T91" fmla="*/ 36 h 116"/>
                <a:gd name="T92" fmla="*/ 43 w 266"/>
                <a:gd name="T93" fmla="*/ 33 h 116"/>
                <a:gd name="T94" fmla="*/ 87 w 266"/>
                <a:gd name="T95" fmla="*/ 17 h 116"/>
                <a:gd name="T96" fmla="*/ 43 w 266"/>
                <a:gd name="T97" fmla="*/ 1 h 116"/>
                <a:gd name="T98" fmla="*/ 0 w 266"/>
                <a:gd name="T99" fmla="*/ 17 h 116"/>
                <a:gd name="T100" fmla="*/ 43 w 266"/>
                <a:gd name="T101"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116">
                  <a:moveTo>
                    <a:pt x="176" y="42"/>
                  </a:moveTo>
                  <a:cubicBezTo>
                    <a:pt x="176" y="100"/>
                    <a:pt x="176" y="100"/>
                    <a:pt x="176" y="100"/>
                  </a:cubicBezTo>
                  <a:cubicBezTo>
                    <a:pt x="176" y="100"/>
                    <a:pt x="176" y="100"/>
                    <a:pt x="176" y="100"/>
                  </a:cubicBezTo>
                  <a:cubicBezTo>
                    <a:pt x="175" y="109"/>
                    <a:pt x="156" y="116"/>
                    <a:pt x="133" y="116"/>
                  </a:cubicBezTo>
                  <a:cubicBezTo>
                    <a:pt x="110" y="116"/>
                    <a:pt x="91" y="109"/>
                    <a:pt x="89" y="100"/>
                  </a:cubicBezTo>
                  <a:cubicBezTo>
                    <a:pt x="89" y="100"/>
                    <a:pt x="89" y="100"/>
                    <a:pt x="89" y="100"/>
                  </a:cubicBezTo>
                  <a:cubicBezTo>
                    <a:pt x="89" y="100"/>
                    <a:pt x="89" y="100"/>
                    <a:pt x="89" y="100"/>
                  </a:cubicBezTo>
                  <a:cubicBezTo>
                    <a:pt x="89" y="100"/>
                    <a:pt x="89" y="100"/>
                    <a:pt x="89" y="99"/>
                  </a:cubicBezTo>
                  <a:cubicBezTo>
                    <a:pt x="89" y="99"/>
                    <a:pt x="89" y="99"/>
                    <a:pt x="89" y="99"/>
                  </a:cubicBezTo>
                  <a:cubicBezTo>
                    <a:pt x="89" y="42"/>
                    <a:pt x="89" y="42"/>
                    <a:pt x="89" y="42"/>
                  </a:cubicBezTo>
                  <a:cubicBezTo>
                    <a:pt x="96" y="50"/>
                    <a:pt x="115" y="54"/>
                    <a:pt x="133" y="54"/>
                  </a:cubicBezTo>
                  <a:cubicBezTo>
                    <a:pt x="151" y="54"/>
                    <a:pt x="170" y="50"/>
                    <a:pt x="176" y="42"/>
                  </a:cubicBezTo>
                  <a:close/>
                  <a:moveTo>
                    <a:pt x="133" y="51"/>
                  </a:moveTo>
                  <a:cubicBezTo>
                    <a:pt x="157" y="51"/>
                    <a:pt x="176" y="44"/>
                    <a:pt x="176" y="35"/>
                  </a:cubicBezTo>
                  <a:cubicBezTo>
                    <a:pt x="176" y="26"/>
                    <a:pt x="157" y="19"/>
                    <a:pt x="133" y="19"/>
                  </a:cubicBezTo>
                  <a:cubicBezTo>
                    <a:pt x="109" y="19"/>
                    <a:pt x="89" y="26"/>
                    <a:pt x="89" y="35"/>
                  </a:cubicBezTo>
                  <a:cubicBezTo>
                    <a:pt x="89" y="44"/>
                    <a:pt x="109" y="51"/>
                    <a:pt x="133" y="51"/>
                  </a:cubicBezTo>
                  <a:close/>
                  <a:moveTo>
                    <a:pt x="222" y="36"/>
                  </a:moveTo>
                  <a:cubicBezTo>
                    <a:pt x="204" y="36"/>
                    <a:pt x="186" y="31"/>
                    <a:pt x="179" y="24"/>
                  </a:cubicBezTo>
                  <a:cubicBezTo>
                    <a:pt x="179" y="80"/>
                    <a:pt x="179" y="80"/>
                    <a:pt x="179" y="80"/>
                  </a:cubicBezTo>
                  <a:cubicBezTo>
                    <a:pt x="179" y="80"/>
                    <a:pt x="178" y="80"/>
                    <a:pt x="178" y="81"/>
                  </a:cubicBezTo>
                  <a:cubicBezTo>
                    <a:pt x="178" y="81"/>
                    <a:pt x="179" y="81"/>
                    <a:pt x="179" y="81"/>
                  </a:cubicBezTo>
                  <a:cubicBezTo>
                    <a:pt x="179" y="82"/>
                    <a:pt x="179" y="82"/>
                    <a:pt x="179" y="82"/>
                  </a:cubicBezTo>
                  <a:cubicBezTo>
                    <a:pt x="179" y="82"/>
                    <a:pt x="179" y="82"/>
                    <a:pt x="179" y="82"/>
                  </a:cubicBezTo>
                  <a:cubicBezTo>
                    <a:pt x="180" y="90"/>
                    <a:pt x="199" y="97"/>
                    <a:pt x="222" y="97"/>
                  </a:cubicBezTo>
                  <a:cubicBezTo>
                    <a:pt x="245" y="97"/>
                    <a:pt x="264" y="90"/>
                    <a:pt x="266" y="82"/>
                  </a:cubicBezTo>
                  <a:cubicBezTo>
                    <a:pt x="266" y="82"/>
                    <a:pt x="266" y="82"/>
                    <a:pt x="266" y="82"/>
                  </a:cubicBezTo>
                  <a:cubicBezTo>
                    <a:pt x="266" y="23"/>
                    <a:pt x="266" y="23"/>
                    <a:pt x="266" y="23"/>
                  </a:cubicBezTo>
                  <a:cubicBezTo>
                    <a:pt x="259" y="31"/>
                    <a:pt x="240" y="36"/>
                    <a:pt x="222" y="36"/>
                  </a:cubicBezTo>
                  <a:close/>
                  <a:moveTo>
                    <a:pt x="222" y="33"/>
                  </a:moveTo>
                  <a:cubicBezTo>
                    <a:pt x="246" y="33"/>
                    <a:pt x="266" y="25"/>
                    <a:pt x="266" y="16"/>
                  </a:cubicBezTo>
                  <a:cubicBezTo>
                    <a:pt x="266" y="8"/>
                    <a:pt x="246" y="0"/>
                    <a:pt x="222" y="0"/>
                  </a:cubicBezTo>
                  <a:cubicBezTo>
                    <a:pt x="198" y="0"/>
                    <a:pt x="178" y="8"/>
                    <a:pt x="178" y="16"/>
                  </a:cubicBezTo>
                  <a:cubicBezTo>
                    <a:pt x="178" y="25"/>
                    <a:pt x="198" y="33"/>
                    <a:pt x="222" y="33"/>
                  </a:cubicBezTo>
                  <a:close/>
                  <a:moveTo>
                    <a:pt x="43" y="36"/>
                  </a:moveTo>
                  <a:cubicBezTo>
                    <a:pt x="26" y="36"/>
                    <a:pt x="7" y="32"/>
                    <a:pt x="0" y="24"/>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1" y="91"/>
                    <a:pt x="20" y="98"/>
                    <a:pt x="43" y="98"/>
                  </a:cubicBezTo>
                  <a:cubicBezTo>
                    <a:pt x="67" y="98"/>
                    <a:pt x="85" y="91"/>
                    <a:pt x="87" y="82"/>
                  </a:cubicBezTo>
                  <a:cubicBezTo>
                    <a:pt x="87" y="82"/>
                    <a:pt x="87" y="82"/>
                    <a:pt x="87" y="82"/>
                  </a:cubicBezTo>
                  <a:cubicBezTo>
                    <a:pt x="87" y="24"/>
                    <a:pt x="87" y="24"/>
                    <a:pt x="87" y="24"/>
                  </a:cubicBezTo>
                  <a:cubicBezTo>
                    <a:pt x="80" y="32"/>
                    <a:pt x="61" y="36"/>
                    <a:pt x="43" y="36"/>
                  </a:cubicBezTo>
                  <a:close/>
                  <a:moveTo>
                    <a:pt x="43" y="33"/>
                  </a:moveTo>
                  <a:cubicBezTo>
                    <a:pt x="68" y="33"/>
                    <a:pt x="87" y="26"/>
                    <a:pt x="87" y="17"/>
                  </a:cubicBezTo>
                  <a:cubicBezTo>
                    <a:pt x="87" y="8"/>
                    <a:pt x="68" y="1"/>
                    <a:pt x="43" y="1"/>
                  </a:cubicBezTo>
                  <a:cubicBezTo>
                    <a:pt x="19" y="1"/>
                    <a:pt x="0" y="8"/>
                    <a:pt x="0" y="17"/>
                  </a:cubicBezTo>
                  <a:cubicBezTo>
                    <a:pt x="0" y="26"/>
                    <a:pt x="19" y="33"/>
                    <a:pt x="43" y="33"/>
                  </a:cubicBezTo>
                  <a:close/>
                </a:path>
              </a:pathLst>
            </a:custGeom>
            <a:solidFill>
              <a:srgbClr val="541868"/>
            </a:solidFill>
            <a:ln>
              <a:noFill/>
            </a:ln>
            <a:extLst/>
          </p:spPr>
          <p:txBody>
            <a:bodyPr vert="horz" wrap="square" lIns="91440" tIns="45720" rIns="91440" bIns="45720" numCol="1" anchor="t" anchorCtr="0" compatLnSpc="1">
              <a:prstTxWarp prst="textNoShape">
                <a:avLst/>
              </a:prstTxWarp>
            </a:bodyPr>
            <a:lstStyle/>
            <a:p>
              <a:pPr marL="0" marR="0" lvl="0" indent="0" algn="ctr" defTabSz="932468"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FFFFFF"/>
                </a:solidFill>
                <a:effectLst/>
                <a:uLnTx/>
                <a:uFillTx/>
              </a:endParaRPr>
            </a:p>
          </p:txBody>
        </p:sp>
      </p:grpSp>
      <p:sp>
        <p:nvSpPr>
          <p:cNvPr id="93" name="Title 92"/>
          <p:cNvSpPr>
            <a:spLocks noGrp="1"/>
          </p:cNvSpPr>
          <p:nvPr>
            <p:ph type="title"/>
          </p:nvPr>
        </p:nvSpPr>
        <p:spPr/>
        <p:txBody>
          <a:bodyPr/>
          <a:lstStyle/>
          <a:p>
            <a:r>
              <a:rPr lang="de-DE" dirty="0" err="1" smtClean="0"/>
              <a:t>DevOps</a:t>
            </a:r>
            <a:endParaRPr lang="de-DE" dirty="0"/>
          </a:p>
        </p:txBody>
      </p:sp>
    </p:spTree>
    <p:extLst>
      <p:ext uri="{BB962C8B-B14F-4D97-AF65-F5344CB8AC3E}">
        <p14:creationId xmlns:p14="http://schemas.microsoft.com/office/powerpoint/2010/main" val="216242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Benutzerdefiniert 1">
      <a:dk1>
        <a:srgbClr val="F2F2F2"/>
      </a:dk1>
      <a:lt1>
        <a:srgbClr val="FFFFFF"/>
      </a:lt1>
      <a:dk2>
        <a:srgbClr val="000000"/>
      </a:dk2>
      <a:lt2>
        <a:srgbClr val="808080"/>
      </a:lt2>
      <a:accent1>
        <a:srgbClr val="D1FF47"/>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S">
      <a:majorFont>
        <a:latin typeface="Segoe UI Light"/>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2AD572AFF01447AC15B56491D81CD9" ma:contentTypeVersion="1" ma:contentTypeDescription="Create a new document." ma:contentTypeScope="" ma:versionID="6d29cf168dec7db720d7f30280fd93ee">
  <xsd:schema xmlns:xsd="http://www.w3.org/2001/XMLSchema" xmlns:xs="http://www.w3.org/2001/XMLSchema" xmlns:p="http://schemas.microsoft.com/office/2006/metadata/properties" xmlns:ns2="e1b26cc0-575b-4945-83d0-43d8a079e264" targetNamespace="http://schemas.microsoft.com/office/2006/metadata/properties" ma:root="true" ma:fieldsID="d18e1a8845ba92549c6feaa19d2deb1e" ns2:_="">
    <xsd:import namespace="e1b26cc0-575b-4945-83d0-43d8a079e26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b26cc0-575b-4945-83d0-43d8a079e26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ontrol xmlns="http://schemas.microsoft.com/VisualStudio/2011/storyboarding/control">
  <Id Name="System.Storyboarding.Metro.MetroTileMedium" Revision="1" Stencil="System.Storyboarding.Metro" StencilVersion="0.1"/>
</Control>
</file>

<file path=customXml/item6.xml><?xml version="1.0" encoding="utf-8"?>
<Control xmlns="http://schemas.microsoft.com/VisualStudio/2011/storyboarding/control">
  <Id Name="System.Storyboarding.MetroIcons.Settings" Revision="1" Stencil="System.Storyboarding.MetroIcons" StencilVersion="0.1"/>
</Control>
</file>

<file path=customXml/itemProps1.xml><?xml version="1.0" encoding="utf-8"?>
<ds:datastoreItem xmlns:ds="http://schemas.openxmlformats.org/officeDocument/2006/customXml" ds:itemID="{9741F050-131F-4569-BFB5-CAFC8687C2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b26cc0-575b-4945-83d0-43d8a079e2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3273D2-4088-4AC4-A1CB-049E7A61CA8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1b26cc0-575b-4945-83d0-43d8a079e264"/>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7585D2A1-E88A-4A17-84C5-68690717D5F7}">
  <ds:schemaRefs>
    <ds:schemaRef ds:uri="http://schemas.microsoft.com/sharepoint/v3/contenttype/forms"/>
  </ds:schemaRefs>
</ds:datastoreItem>
</file>

<file path=customXml/itemProps4.xml><?xml version="1.0" encoding="utf-8"?>
<ds:datastoreItem xmlns:ds="http://schemas.openxmlformats.org/officeDocument/2006/customXml" ds:itemID="{911EC894-E9E2-463C-851F-E1C451999836}">
  <ds:schemaRefs>
    <ds:schemaRef ds:uri="http://schemas.microsoft.com/sharepoint/v3/contenttype/forms"/>
  </ds:schemaRefs>
</ds:datastoreItem>
</file>

<file path=customXml/itemProps5.xml><?xml version="1.0" encoding="utf-8"?>
<ds:datastoreItem xmlns:ds="http://schemas.openxmlformats.org/officeDocument/2006/customXml" ds:itemID="{A9D0E64B-B8DA-4E9A-BA6F-0D253225058C}">
  <ds:schemaRefs>
    <ds:schemaRef ds:uri="http://schemas.microsoft.com/VisualStudio/2011/storyboarding/control"/>
  </ds:schemaRefs>
</ds:datastoreItem>
</file>

<file path=customXml/itemProps6.xml><?xml version="1.0" encoding="utf-8"?>
<ds:datastoreItem xmlns:ds="http://schemas.openxmlformats.org/officeDocument/2006/customXml" ds:itemID="{9B5D8759-CA0F-437B-A08B-9EAB5335E743}">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
  <TotalTime>0</TotalTime>
  <Words>2685</Words>
  <Application>Microsoft Office PowerPoint</Application>
  <PresentationFormat>On-screen Show (16:9)</PresentationFormat>
  <Paragraphs>315</Paragraphs>
  <Slides>29</Slides>
  <Notes>22</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Open Sans</vt:lpstr>
      <vt:lpstr>Open Sans Light</vt:lpstr>
      <vt:lpstr>Segoe UI</vt:lpstr>
      <vt:lpstr>Segoe UI Light</vt:lpstr>
      <vt:lpstr>Larissa</vt:lpstr>
      <vt:lpstr>DevOps Entwickelst du noch oder lieferst du schon?</vt:lpstr>
      <vt:lpstr>PowerPoint Presentation</vt:lpstr>
      <vt:lpstr>DevOps</vt:lpstr>
      <vt:lpstr>PowerPoint Presentation</vt:lpstr>
      <vt:lpstr>PowerPoint Presentation</vt:lpstr>
      <vt:lpstr>PowerPoint Presentation</vt:lpstr>
      <vt:lpstr>PowerPoint Presentation</vt:lpstr>
      <vt:lpstr>PowerPoint Presentation</vt:lpstr>
      <vt:lpstr>DevOps</vt:lpstr>
      <vt:lpstr>DevOps?</vt:lpstr>
      <vt:lpstr>Build - Measure - Learn</vt:lpstr>
      <vt:lpstr>Scrum Team Deployment</vt:lpstr>
      <vt:lpstr>PowerPoint Presentation</vt:lpstr>
      <vt:lpstr>PowerPoint Presentation</vt:lpstr>
      <vt:lpstr>DevOps Herausforderungen</vt:lpstr>
      <vt:lpstr>Die Hauptthemen</vt:lpstr>
      <vt:lpstr>Demo</vt:lpstr>
      <vt:lpstr>Continuous Delivery in die Cloud</vt:lpstr>
      <vt:lpstr>Live Update</vt:lpstr>
      <vt:lpstr>DevOps Ziele und Metriken</vt:lpstr>
      <vt:lpstr>DevOps is a Team-Game</vt:lpstr>
      <vt:lpstr>Kontinuierlicher Bereitstellungsprozess</vt:lpstr>
      <vt:lpstr>Kontinuierliche Integration (CI)</vt:lpstr>
      <vt:lpstr>Kontinuierliche Validierung</vt:lpstr>
      <vt:lpstr>Kontinuierliche Bereitstellung (CD)</vt:lpstr>
      <vt:lpstr>Vision</vt:lpstr>
      <vt:lpstr>Feedback</vt:lpstr>
      <vt:lpstr>Weitere Informationen zum Thema</vt:lpstr>
      <vt:lpstr>Vielen Dank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KernchenM</dc:creator>
  <cp:lastModifiedBy>Thomas Schissler</cp:lastModifiedBy>
  <cp:revision>181</cp:revision>
  <dcterms:created xsi:type="dcterms:W3CDTF">2012-11-09T10:33:36Z</dcterms:created>
  <dcterms:modified xsi:type="dcterms:W3CDTF">2015-02-16T21:32:16Z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0x010100EA2AD572AFF01447AC15B56491D81CD9</vt:lpwstr>
  </property>
  <property fmtid="{D5CDD505-2E9C-101B-9397-08002B2CF9AE}" pid="3" name="Tfs.IsStoryboard">
    <vt:bool>true</vt:bool>
  </property>
  <property fmtid="{D5CDD505-2E9C-101B-9397-08002B2CF9AE}" pid="4" name="Tfs.LastKnownPath">
    <vt:lpwstr>https://d.docs.live.net/18619769313fc484/Vorträge/ALM%20Day/2015/DevOps%20v2.pptx</vt:lpwstr>
  </property>
</Properties>
</file>